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2"/>
  </p:notesMasterIdLst>
  <p:handoutMasterIdLst>
    <p:handoutMasterId r:id="rId23"/>
  </p:handoutMasterIdLst>
  <p:sldIdLst>
    <p:sldId id="256" r:id="rId2"/>
    <p:sldId id="388" r:id="rId3"/>
    <p:sldId id="513" r:id="rId4"/>
    <p:sldId id="514" r:id="rId5"/>
    <p:sldId id="515" r:id="rId6"/>
    <p:sldId id="476" r:id="rId7"/>
    <p:sldId id="477" r:id="rId8"/>
    <p:sldId id="491" r:id="rId9"/>
    <p:sldId id="516" r:id="rId10"/>
    <p:sldId id="517" r:id="rId11"/>
    <p:sldId id="518" r:id="rId12"/>
    <p:sldId id="519" r:id="rId13"/>
    <p:sldId id="520" r:id="rId14"/>
    <p:sldId id="521" r:id="rId15"/>
    <p:sldId id="522" r:id="rId16"/>
    <p:sldId id="523" r:id="rId17"/>
    <p:sldId id="524" r:id="rId18"/>
    <p:sldId id="525" r:id="rId19"/>
    <p:sldId id="526" r:id="rId20"/>
    <p:sldId id="527" r:id="rId21"/>
  </p:sldIdLst>
  <p:sldSz cx="9144000" cy="6858000" type="letter"/>
  <p:notesSz cx="6669088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2"/>
        </a:solidFill>
        <a:latin typeface="Arial" charset="0"/>
        <a:ea typeface="굴림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85">
          <p15:clr>
            <a:srgbClr val="A4A3A4"/>
          </p15:clr>
        </p15:guide>
        <p15:guide id="2" pos="27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9E9A00"/>
    <a:srgbClr val="00FF99"/>
    <a:srgbClr val="0000FF"/>
    <a:srgbClr val="DEA900"/>
    <a:srgbClr val="00CC00"/>
    <a:srgbClr val="FF33CC"/>
    <a:srgbClr val="A27B00"/>
    <a:srgbClr val="008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2" autoAdjust="0"/>
    <p:restoredTop sz="80809" autoAdjust="0"/>
  </p:normalViewPr>
  <p:slideViewPr>
    <p:cSldViewPr>
      <p:cViewPr varScale="1">
        <p:scale>
          <a:sx n="93" d="100"/>
          <a:sy n="93" d="100"/>
        </p:scale>
        <p:origin x="254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685" y="312"/>
      </p:cViewPr>
      <p:guideLst>
        <p:guide orient="horz" pos="2385"/>
        <p:guide pos="27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6620" y="10181"/>
            <a:ext cx="2875232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7236" y="10181"/>
            <a:ext cx="2875233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6620" y="9442928"/>
            <a:ext cx="2875232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7236" y="9442928"/>
            <a:ext cx="2875233" cy="4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97D9DDEA-1A11-452C-826D-7CC0EAEF925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3598" y="-5091"/>
            <a:ext cx="2911494" cy="48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1193" y="-5091"/>
            <a:ext cx="2911494" cy="48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6125"/>
            <a:ext cx="4962525" cy="3722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61210" y="4722313"/>
            <a:ext cx="4946668" cy="447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3598" y="9444624"/>
            <a:ext cx="2911494" cy="48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1193" y="9444624"/>
            <a:ext cx="2911494" cy="48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17575">
              <a:defRPr sz="1000" 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FC65170B-CA6E-4BD2-B10A-5B29D404232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8788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5988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4775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33563" algn="l" defTabSz="917575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5D398D-F2AF-4CBF-8446-42A524863126}" type="slidenum">
              <a:rPr lang="ko-KR" altLang="en-US" smtClean="0">
                <a:ea typeface="굴림" pitchFamily="34" charset="-127"/>
              </a:rPr>
              <a:pPr/>
              <a:t>1</a:t>
            </a:fld>
            <a:endParaRPr lang="en-US" altLang="ko-KR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824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1119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: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 CNN </a:t>
            </a:r>
            <a:r>
              <a:rPr lang="en-US" b="1" dirty="0" err="1"/>
              <a:t>đơn</a:t>
            </a:r>
            <a:r>
              <a:rPr lang="en-US" b="1" dirty="0"/>
              <a:t> </a:t>
            </a:r>
            <a:r>
              <a:rPr lang="en-US" b="1" dirty="0" err="1"/>
              <a:t>thuần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761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mất</a:t>
            </a:r>
            <a:r>
              <a:rPr lang="en-US" b="1" dirty="0"/>
              <a:t> </a:t>
            </a:r>
            <a:r>
              <a:rPr lang="en-US" b="1" dirty="0" err="1"/>
              <a:t>mát</a:t>
            </a:r>
            <a:r>
              <a:rPr lang="en-US" b="1" dirty="0"/>
              <a:t> </a:t>
            </a:r>
            <a:r>
              <a:rPr lang="en-US" b="1" dirty="0" err="1"/>
              <a:t>cảm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: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tối</a:t>
            </a:r>
            <a:r>
              <a:rPr lang="en-US" b="0" dirty="0"/>
              <a:t> </a:t>
            </a:r>
            <a:r>
              <a:rPr lang="en-US" b="0" dirty="0" err="1"/>
              <a:t>ưu</a:t>
            </a:r>
            <a:r>
              <a:rPr lang="en-US" b="0" dirty="0"/>
              <a:t> </a:t>
            </a:r>
            <a:r>
              <a:rPr lang="en-US" b="0" dirty="0" err="1"/>
              <a:t>hoá</a:t>
            </a:r>
            <a:r>
              <a:rPr lang="en-US" b="0" dirty="0"/>
              <a:t> </a:t>
            </a:r>
            <a:r>
              <a:rPr lang="en-US" b="0" dirty="0" err="1"/>
              <a:t>mạng</a:t>
            </a:r>
            <a:r>
              <a:rPr lang="en-US" b="0" dirty="0"/>
              <a:t> SRGAN, ta </a:t>
            </a:r>
            <a:r>
              <a:rPr lang="en-US" b="0" dirty="0" err="1"/>
              <a:t>sử</a:t>
            </a:r>
            <a:r>
              <a:rPr lang="en-US" b="0" dirty="0"/>
              <a:t> dung </a:t>
            </a:r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cảm</a:t>
            </a:r>
            <a:r>
              <a:rPr lang="en-US" b="0" dirty="0"/>
              <a:t> </a:t>
            </a:r>
            <a:r>
              <a:rPr lang="en-US" b="0" dirty="0" err="1"/>
              <a:t>quan</a:t>
            </a:r>
            <a:r>
              <a:rPr lang="en-US" b="0" dirty="0"/>
              <a:t> (perceptual loss) bao </a:t>
            </a:r>
            <a:r>
              <a:rPr lang="en-US" b="0" dirty="0" err="1"/>
              <a:t>gồm</a:t>
            </a:r>
            <a:r>
              <a:rPr lang="en-US" b="0" dirty="0"/>
              <a:t> 2 </a:t>
            </a:r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nội</a:t>
            </a:r>
            <a:r>
              <a:rPr lang="en-US" b="0" dirty="0"/>
              <a:t> dung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nghịch</a:t>
            </a:r>
            <a:endParaRPr lang="en-US" b="0" dirty="0"/>
          </a:p>
          <a:p>
            <a:endParaRPr lang="en-US" b="1" dirty="0"/>
          </a:p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mất</a:t>
            </a:r>
            <a:r>
              <a:rPr lang="en-US" b="1" dirty="0"/>
              <a:t> </a:t>
            </a:r>
            <a:r>
              <a:rPr lang="en-US" b="1" dirty="0" err="1"/>
              <a:t>mát</a:t>
            </a:r>
            <a:r>
              <a:rPr lang="en-US" b="1" dirty="0"/>
              <a:t> </a:t>
            </a:r>
            <a:r>
              <a:rPr lang="en-US" b="1" dirty="0" err="1"/>
              <a:t>nội</a:t>
            </a:r>
            <a:r>
              <a:rPr lang="en-US" b="1" dirty="0"/>
              <a:t> dung (Content Loss): 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xác</a:t>
            </a:r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dựa</a:t>
            </a:r>
            <a:r>
              <a:rPr lang="en-US" b="0" dirty="0"/>
              <a:t> </a:t>
            </a:r>
            <a:r>
              <a:rPr lang="en-US" b="0" dirty="0" err="1"/>
              <a:t>trên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pre-trainer model  VGG-19</a:t>
            </a:r>
          </a:p>
          <a:p>
            <a:pPr marL="0" marR="0" indent="0" algn="l" defTabSz="917575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Với</a:t>
            </a:r>
            <a:r>
              <a:rPr lang="en-US" b="1" dirty="0"/>
              <a:t> phi </a:t>
            </a:r>
            <a:r>
              <a:rPr lang="en-US" b="1" dirty="0" err="1"/>
              <a:t>I,j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vector </a:t>
            </a:r>
            <a:r>
              <a:rPr lang="en-US" b="1" dirty="0" err="1"/>
              <a:t>đặc</a:t>
            </a:r>
            <a:r>
              <a:rPr lang="en-US" b="1" dirty="0"/>
              <a:t> </a:t>
            </a:r>
            <a:r>
              <a:rPr lang="en-US" b="1" dirty="0" err="1"/>
              <a:t>trưng</a:t>
            </a:r>
            <a:r>
              <a:rPr lang="en-US" b="1" dirty="0"/>
              <a:t> (feature map) </a:t>
            </a:r>
          </a:p>
          <a:p>
            <a:endParaRPr lang="en-US" b="0" dirty="0"/>
          </a:p>
          <a:p>
            <a:r>
              <a:rPr lang="en-US" b="0" dirty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7153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mất</a:t>
            </a:r>
            <a:r>
              <a:rPr lang="en-US" b="1" dirty="0"/>
              <a:t> </a:t>
            </a:r>
            <a:r>
              <a:rPr lang="en-US" b="1" dirty="0" err="1"/>
              <a:t>mát</a:t>
            </a:r>
            <a:r>
              <a:rPr lang="en-US" b="1" dirty="0"/>
              <a:t>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nghịch</a:t>
            </a:r>
            <a:r>
              <a:rPr lang="en-US" b="1" dirty="0"/>
              <a:t>: </a:t>
            </a:r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nội</a:t>
            </a:r>
            <a:r>
              <a:rPr lang="en-US" b="0" dirty="0"/>
              <a:t> dung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giúp</a:t>
            </a:r>
            <a:r>
              <a:rPr lang="en-US" b="0" dirty="0"/>
              <a:t> </a:t>
            </a:r>
            <a:r>
              <a:rPr lang="en-US" b="0" dirty="0" err="1"/>
              <a:t>mạng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sinh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giống</a:t>
            </a:r>
            <a:r>
              <a:rPr lang="en-US" b="0" dirty="0"/>
              <a:t> </a:t>
            </a:r>
            <a:r>
              <a:rPr lang="en-US" b="0" dirty="0" err="1"/>
              <a:t>như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tập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lieu.</a:t>
            </a:r>
          </a:p>
          <a:p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mát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nghich</a:t>
            </a:r>
            <a:r>
              <a:rPr lang="en-US" b="0" dirty="0"/>
              <a:t> </a:t>
            </a:r>
            <a:r>
              <a:rPr lang="en-US" b="0" dirty="0" err="1"/>
              <a:t>học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biệt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that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sinh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từ</a:t>
            </a:r>
            <a:r>
              <a:rPr lang="en-US" b="0" dirty="0"/>
              <a:t> G</a:t>
            </a:r>
          </a:p>
          <a:p>
            <a:r>
              <a:rPr lang="en-US" b="0" dirty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4888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Bộ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: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cung</a:t>
            </a:r>
            <a:r>
              <a:rPr lang="en-US" b="0" dirty="0"/>
              <a:t> </a:t>
            </a:r>
            <a:r>
              <a:rPr lang="en-US" b="0" dirty="0" err="1"/>
              <a:t>cấp</a:t>
            </a:r>
            <a:r>
              <a:rPr lang="en-US" b="0" dirty="0"/>
              <a:t> </a:t>
            </a:r>
            <a:r>
              <a:rPr lang="en-US" b="0" dirty="0" err="1"/>
              <a:t>bởi</a:t>
            </a:r>
            <a:r>
              <a:rPr lang="en-US" b="0" dirty="0"/>
              <a:t> </a:t>
            </a:r>
            <a:r>
              <a:rPr lang="en-US" b="0" dirty="0" err="1"/>
              <a:t>AIviVN</a:t>
            </a:r>
            <a:r>
              <a:rPr lang="en-US" b="0" dirty="0"/>
              <a:t> </a:t>
            </a:r>
            <a:r>
              <a:rPr lang="en-US" b="0" dirty="0" err="1"/>
              <a:t>nhằm</a:t>
            </a:r>
            <a:r>
              <a:rPr lang="en-US" b="0" dirty="0"/>
              <a:t> </a:t>
            </a:r>
            <a:r>
              <a:rPr lang="en-US" b="0" dirty="0" err="1"/>
              <a:t>phục</a:t>
            </a:r>
            <a:r>
              <a:rPr lang="en-US" b="0" dirty="0"/>
              <a:t> </a:t>
            </a:r>
            <a:r>
              <a:rPr lang="en-US" b="0" dirty="0" err="1"/>
              <a:t>vụ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bài</a:t>
            </a:r>
            <a:r>
              <a:rPr lang="en-US" b="0" dirty="0"/>
              <a:t> </a:t>
            </a:r>
            <a:r>
              <a:rPr lang="en-US" b="0" dirty="0" err="1"/>
              <a:t>toán</a:t>
            </a:r>
            <a:r>
              <a:rPr lang="en-US" b="0" dirty="0"/>
              <a:t> </a:t>
            </a:r>
            <a:r>
              <a:rPr lang="en-US" b="0" dirty="0" err="1"/>
              <a:t>nhận</a:t>
            </a:r>
            <a:r>
              <a:rPr lang="en-US" b="0" dirty="0"/>
              <a:t> </a:t>
            </a:r>
            <a:r>
              <a:rPr lang="en-US" b="0" dirty="0" err="1"/>
              <a:t>dạng</a:t>
            </a:r>
            <a:r>
              <a:rPr lang="en-US" b="0" dirty="0"/>
              <a:t> </a:t>
            </a:r>
            <a:r>
              <a:rPr lang="en-US" b="0" dirty="0" err="1"/>
              <a:t>người</a:t>
            </a:r>
            <a:r>
              <a:rPr lang="en-US" b="0" dirty="0"/>
              <a:t> </a:t>
            </a:r>
            <a:r>
              <a:rPr lang="en-US" b="0" dirty="0" err="1"/>
              <a:t>Việt</a:t>
            </a:r>
            <a:r>
              <a:rPr lang="en-US" b="0" dirty="0"/>
              <a:t> Nam</a:t>
            </a:r>
          </a:p>
          <a:p>
            <a:r>
              <a:rPr lang="en-US" b="0" dirty="0" err="1"/>
              <a:t>Tác</a:t>
            </a:r>
            <a:r>
              <a:rPr lang="en-US" b="0" dirty="0"/>
              <a:t> </a:t>
            </a:r>
            <a:r>
              <a:rPr lang="en-US" b="0" dirty="0" err="1"/>
              <a:t>giả</a:t>
            </a:r>
            <a:r>
              <a:rPr lang="en-US" b="0" dirty="0"/>
              <a:t> </a:t>
            </a:r>
            <a:r>
              <a:rPr lang="en-US" b="0" dirty="0" err="1"/>
              <a:t>luận</a:t>
            </a:r>
            <a:r>
              <a:rPr lang="en-US" b="0" dirty="0"/>
              <a:t> </a:t>
            </a:r>
            <a:r>
              <a:rPr lang="en-US" b="0" dirty="0" err="1"/>
              <a:t>văn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dung 3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độ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giải</a:t>
            </a:r>
            <a:r>
              <a:rPr lang="en-US" b="0" dirty="0"/>
              <a:t> </a:t>
            </a:r>
            <a:r>
              <a:rPr lang="en-US" b="0" dirty="0" err="1"/>
              <a:t>tốt</a:t>
            </a:r>
            <a:r>
              <a:rPr lang="en-US" b="0" dirty="0"/>
              <a:t> </a:t>
            </a:r>
            <a:r>
              <a:rPr lang="en-US" b="0" dirty="0" err="1"/>
              <a:t>nhất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1000 </a:t>
            </a:r>
            <a:r>
              <a:rPr lang="en-US" b="0" dirty="0" err="1"/>
              <a:t>người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phục</a:t>
            </a:r>
            <a:r>
              <a:rPr lang="en-US" b="0" dirty="0"/>
              <a:t> </a:t>
            </a:r>
            <a:r>
              <a:rPr lang="en-US" b="0" dirty="0" err="1"/>
              <a:t>vụ</a:t>
            </a:r>
            <a:r>
              <a:rPr lang="en-US" b="0" dirty="0"/>
              <a:t> </a:t>
            </a:r>
            <a:r>
              <a:rPr lang="en-US" b="0" dirty="0" err="1"/>
              <a:t>quá</a:t>
            </a:r>
            <a:r>
              <a:rPr lang="en-US" b="0" dirty="0"/>
              <a:t> </a:t>
            </a:r>
            <a:r>
              <a:rPr lang="en-US" b="0" dirty="0" err="1"/>
              <a:t>trình</a:t>
            </a:r>
            <a:r>
              <a:rPr lang="en-US" b="0" dirty="0"/>
              <a:t> </a:t>
            </a:r>
            <a:r>
              <a:rPr lang="en-US" b="0" dirty="0" err="1"/>
              <a:t>huấn</a:t>
            </a:r>
            <a:r>
              <a:rPr lang="en-US" b="0" dirty="0"/>
              <a:t> </a:t>
            </a:r>
            <a:r>
              <a:rPr lang="en-US" b="0" dirty="0" err="1"/>
              <a:t>luyện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kiểm</a:t>
            </a:r>
            <a:r>
              <a:rPr lang="en-US" b="0" dirty="0"/>
              <a:t> </a:t>
            </a:r>
            <a:r>
              <a:rPr lang="en-US" b="0" dirty="0" err="1"/>
              <a:t>tra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155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Kịch</a:t>
            </a:r>
            <a:r>
              <a:rPr lang="en-US" b="0" dirty="0"/>
              <a:t> </a:t>
            </a:r>
            <a:r>
              <a:rPr lang="en-US" b="0" dirty="0" err="1"/>
              <a:t>bàn</a:t>
            </a:r>
            <a:r>
              <a:rPr lang="en-US" b="0" dirty="0"/>
              <a:t> 1: </a:t>
            </a:r>
            <a:r>
              <a:rPr lang="en-US" b="0" dirty="0" err="1"/>
              <a:t>Lấy</a:t>
            </a:r>
            <a:r>
              <a:rPr lang="en-US" b="0" dirty="0"/>
              <a:t> </a:t>
            </a:r>
            <a:r>
              <a:rPr lang="en-US" b="0" dirty="0" err="1"/>
              <a:t>ngẫu</a:t>
            </a:r>
            <a:r>
              <a:rPr lang="en-US" b="0" dirty="0"/>
              <a:t> </a:t>
            </a:r>
            <a:r>
              <a:rPr lang="en-US" b="0" dirty="0" err="1"/>
              <a:t>nhiên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số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tập</a:t>
            </a:r>
            <a:r>
              <a:rPr lang="en-US" b="0" dirty="0"/>
              <a:t> </a:t>
            </a:r>
            <a:r>
              <a:rPr lang="en-US" b="0" dirty="0" err="1"/>
              <a:t>kiểm</a:t>
            </a:r>
            <a:r>
              <a:rPr lang="en-US" b="0" dirty="0"/>
              <a:t> </a:t>
            </a:r>
            <a:r>
              <a:rPr lang="en-US" b="0" dirty="0" err="1"/>
              <a:t>tra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2193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Kịch</a:t>
            </a:r>
            <a:r>
              <a:rPr lang="en-US" b="0" dirty="0"/>
              <a:t> </a:t>
            </a:r>
            <a:r>
              <a:rPr lang="en-US" b="0" dirty="0" err="1"/>
              <a:t>bàn</a:t>
            </a:r>
            <a:r>
              <a:rPr lang="en-US" b="0" dirty="0"/>
              <a:t> 1: </a:t>
            </a:r>
            <a:r>
              <a:rPr lang="en-US" b="0" dirty="0" err="1"/>
              <a:t>Lấy</a:t>
            </a:r>
            <a:r>
              <a:rPr lang="en-US" b="0" dirty="0"/>
              <a:t> </a:t>
            </a:r>
            <a:r>
              <a:rPr lang="en-US" b="0" dirty="0" err="1"/>
              <a:t>ngẫu</a:t>
            </a:r>
            <a:r>
              <a:rPr lang="en-US" b="0" dirty="0"/>
              <a:t> </a:t>
            </a:r>
            <a:r>
              <a:rPr lang="en-US" b="0" dirty="0" err="1"/>
              <a:t>nhiên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số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tập</a:t>
            </a:r>
            <a:r>
              <a:rPr lang="en-US" b="0" dirty="0"/>
              <a:t> </a:t>
            </a:r>
            <a:r>
              <a:rPr lang="en-US" b="0" dirty="0" err="1"/>
              <a:t>kiểm</a:t>
            </a:r>
            <a:r>
              <a:rPr lang="en-US" b="0" dirty="0"/>
              <a:t> </a:t>
            </a:r>
            <a:r>
              <a:rPr lang="en-US" b="0" dirty="0" err="1"/>
              <a:t>tra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908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Kịch</a:t>
            </a:r>
            <a:r>
              <a:rPr lang="en-US" b="0" dirty="0"/>
              <a:t> </a:t>
            </a:r>
            <a:r>
              <a:rPr lang="en-US" b="0" dirty="0" err="1"/>
              <a:t>bàn</a:t>
            </a:r>
            <a:r>
              <a:rPr lang="en-US" b="0" dirty="0"/>
              <a:t> 2: </a:t>
            </a:r>
            <a:r>
              <a:rPr lang="en-US" b="0" dirty="0" err="1"/>
              <a:t>Lấy</a:t>
            </a:r>
            <a:r>
              <a:rPr lang="en-US" b="0" dirty="0"/>
              <a:t> </a:t>
            </a:r>
            <a:r>
              <a:rPr lang="en-US" b="0" dirty="0" err="1"/>
              <a:t>ngẫu</a:t>
            </a:r>
            <a:r>
              <a:rPr lang="en-US" b="0" dirty="0"/>
              <a:t> </a:t>
            </a:r>
            <a:r>
              <a:rPr lang="en-US" b="0" dirty="0" err="1"/>
              <a:t>nhiên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số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thực</a:t>
            </a:r>
            <a:r>
              <a:rPr lang="en-US" b="0" dirty="0"/>
              <a:t> </a:t>
            </a:r>
            <a:r>
              <a:rPr lang="en-US" b="0" dirty="0" err="1"/>
              <a:t>tế</a:t>
            </a:r>
            <a:r>
              <a:rPr lang="en-US" b="0" dirty="0"/>
              <a:t> </a:t>
            </a:r>
            <a:r>
              <a:rPr lang="en-US" b="0" dirty="0" err="1"/>
              <a:t>trên</a:t>
            </a:r>
            <a:r>
              <a:rPr lang="en-US" b="0" dirty="0"/>
              <a:t> internet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tiến</a:t>
            </a:r>
            <a:r>
              <a:rPr lang="en-US" b="0" dirty="0"/>
              <a:t> </a:t>
            </a:r>
            <a:r>
              <a:rPr lang="en-US" b="0" dirty="0" err="1"/>
              <a:t>hành</a:t>
            </a:r>
            <a:r>
              <a:rPr lang="en-US" b="0" dirty="0"/>
              <a:t> </a:t>
            </a:r>
            <a:r>
              <a:rPr lang="en-US" b="0" dirty="0" err="1"/>
              <a:t>khôi</a:t>
            </a:r>
            <a:r>
              <a:rPr lang="en-US" b="0" dirty="0"/>
              <a:t> </a:t>
            </a:r>
            <a:r>
              <a:rPr lang="en-US" b="0" dirty="0" err="1"/>
              <a:t>phục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2763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Kết</a:t>
            </a:r>
            <a:r>
              <a:rPr lang="en-US" b="0" dirty="0"/>
              <a:t> </a:t>
            </a:r>
            <a:r>
              <a:rPr lang="en-US" b="0" dirty="0" err="1"/>
              <a:t>quả</a:t>
            </a:r>
            <a:r>
              <a:rPr lang="en-US" b="0" dirty="0"/>
              <a:t> </a:t>
            </a:r>
            <a:r>
              <a:rPr lang="en-US" b="0" dirty="0" err="1"/>
              <a:t>kịch</a:t>
            </a:r>
            <a:r>
              <a:rPr lang="en-US" b="0" dirty="0"/>
              <a:t> </a:t>
            </a:r>
            <a:r>
              <a:rPr lang="en-US" b="0" dirty="0" err="1"/>
              <a:t>bản</a:t>
            </a:r>
            <a:r>
              <a:rPr lang="en-US" b="0" dirty="0"/>
              <a:t> 2: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</a:t>
            </a:r>
            <a:r>
              <a:rPr lang="en-US" b="0" dirty="0" err="1"/>
              <a:t>quan</a:t>
            </a:r>
            <a:r>
              <a:rPr lang="en-US" b="0" dirty="0"/>
              <a:t> </a:t>
            </a:r>
            <a:r>
              <a:rPr lang="en-US" b="0" dirty="0" err="1"/>
              <a:t>sát</a:t>
            </a:r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tính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khôi</a:t>
            </a:r>
            <a:r>
              <a:rPr lang="en-US" b="0" dirty="0"/>
              <a:t> </a:t>
            </a:r>
            <a:r>
              <a:rPr lang="en-US" b="0" dirty="0" err="1"/>
              <a:t>phục</a:t>
            </a:r>
            <a:r>
              <a:rPr lang="en-US" b="0" dirty="0"/>
              <a:t> bang SRGANs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kết</a:t>
            </a:r>
            <a:r>
              <a:rPr lang="en-US" b="0" dirty="0"/>
              <a:t> </a:t>
            </a:r>
            <a:r>
              <a:rPr lang="en-US" b="0" dirty="0" err="1"/>
              <a:t>quả</a:t>
            </a:r>
            <a:r>
              <a:rPr lang="en-US" b="0" dirty="0"/>
              <a:t> </a:t>
            </a:r>
            <a:r>
              <a:rPr lang="en-US" b="0" dirty="0" err="1"/>
              <a:t>tốt</a:t>
            </a:r>
            <a:r>
              <a:rPr lang="en-US" b="0" dirty="0"/>
              <a:t> </a:t>
            </a:r>
            <a:r>
              <a:rPr lang="en-US" b="0" dirty="0" err="1"/>
              <a:t>hơn</a:t>
            </a:r>
            <a:r>
              <a:rPr lang="en-US" b="0" dirty="0"/>
              <a:t> </a:t>
            </a:r>
            <a:r>
              <a:rPr lang="en-US" b="0" dirty="0" err="1"/>
              <a:t>rất</a:t>
            </a:r>
            <a:r>
              <a:rPr lang="en-US" b="0" dirty="0"/>
              <a:t> </a:t>
            </a:r>
            <a:r>
              <a:rPr lang="en-US" b="0" dirty="0" err="1"/>
              <a:t>nhiều</a:t>
            </a:r>
            <a:r>
              <a:rPr lang="en-US" b="0" dirty="0"/>
              <a:t>,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độ</a:t>
            </a:r>
            <a:r>
              <a:rPr lang="en-US" b="0" dirty="0"/>
              <a:t> chi </a:t>
            </a:r>
            <a:r>
              <a:rPr lang="en-US" b="0" dirty="0" err="1"/>
              <a:t>tiết</a:t>
            </a:r>
            <a:r>
              <a:rPr lang="en-US" b="0" dirty="0"/>
              <a:t> </a:t>
            </a:r>
            <a:r>
              <a:rPr lang="en-US" b="0" dirty="0" err="1"/>
              <a:t>cao</a:t>
            </a:r>
            <a:r>
              <a:rPr lang="en-US" b="0" dirty="0"/>
              <a:t>, </a:t>
            </a:r>
            <a:r>
              <a:rPr lang="en-US" b="0" dirty="0" err="1"/>
              <a:t>không</a:t>
            </a:r>
            <a:r>
              <a:rPr lang="en-US" b="0" dirty="0"/>
              <a:t> </a:t>
            </a:r>
            <a:r>
              <a:rPr lang="en-US" b="0" dirty="0" err="1"/>
              <a:t>bị</a:t>
            </a:r>
            <a:r>
              <a:rPr lang="en-US" b="0" dirty="0"/>
              <a:t> blur hay aliasing,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798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322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Khái</a:t>
            </a:r>
            <a:r>
              <a:rPr lang="en-US" sz="2000" dirty="0"/>
              <a:t> </a:t>
            </a:r>
            <a:r>
              <a:rPr lang="en-US" sz="2000" dirty="0" err="1"/>
              <a:t>niệm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rất</a:t>
            </a:r>
            <a:r>
              <a:rPr lang="en-US" sz="2000" dirty="0"/>
              <a:t>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gây</a:t>
            </a:r>
            <a:r>
              <a:rPr lang="en-US" sz="2000" dirty="0"/>
              <a:t> </a:t>
            </a:r>
            <a:r>
              <a:rPr lang="en-US" sz="2000" dirty="0" err="1"/>
              <a:t>nhầm</a:t>
            </a:r>
            <a:r>
              <a:rPr lang="en-US" sz="2000" dirty="0"/>
              <a:t> </a:t>
            </a:r>
            <a:r>
              <a:rPr lang="en-US" sz="2000" dirty="0" err="1"/>
              <a:t>lẫn</a:t>
            </a:r>
            <a:r>
              <a:rPr lang="en-US" sz="2000" dirty="0"/>
              <a:t> do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từng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:</a:t>
            </a:r>
          </a:p>
          <a:p>
            <a:pPr marL="228600" indent="-228600">
              <a:buAutoNum type="arabicPeriod"/>
            </a:pP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1024x768 </a:t>
            </a:r>
            <a:r>
              <a:rPr lang="en-US" sz="2000" dirty="0" err="1"/>
              <a:t>nghĩa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chứa</a:t>
            </a:r>
            <a:r>
              <a:rPr lang="en-US" sz="2000" dirty="0"/>
              <a:t> 1024x768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endParaRPr lang="en-US" sz="2000" dirty="0"/>
          </a:p>
          <a:p>
            <a:pPr marL="228600" indent="-228600">
              <a:buAutoNum type="arabicPeriod"/>
            </a:pPr>
            <a:r>
              <a:rPr lang="en-US" sz="2000" dirty="0" err="1"/>
              <a:t>Nhưng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hiểu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ý</a:t>
            </a:r>
            <a:r>
              <a:rPr lang="en-US" sz="2000" dirty="0"/>
              <a:t> </a:t>
            </a:r>
            <a:r>
              <a:rPr lang="en-US" sz="2000" dirty="0" err="1"/>
              <a:t>nghĩ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mức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chi </a:t>
            </a:r>
            <a:r>
              <a:rPr lang="en-US" sz="2000" dirty="0" err="1"/>
              <a:t>tiết</a:t>
            </a:r>
            <a:r>
              <a:rPr lang="en-US" sz="2000" dirty="0"/>
              <a:t>, hay </a:t>
            </a:r>
            <a:r>
              <a:rPr lang="en-US" sz="2000" dirty="0" err="1"/>
              <a:t>khả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chi </a:t>
            </a: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endParaRPr lang="en-US" sz="2000" dirty="0"/>
          </a:p>
          <a:p>
            <a:pPr marL="228600" indent="-228600">
              <a:buAutoNum type="arabicPeriod"/>
            </a:pPr>
            <a:r>
              <a:rPr lang="en-US" sz="2000" dirty="0" err="1"/>
              <a:t>Vậy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đo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ta dung 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DPI</a:t>
            </a:r>
          </a:p>
          <a:p>
            <a:pPr marL="228600" indent="-228600">
              <a:buAutoNum type="arabicPeriod"/>
            </a:pPr>
            <a:r>
              <a:rPr lang="en-US" sz="2000" dirty="0" err="1"/>
              <a:t>Lúc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,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kích</a:t>
            </a:r>
            <a:r>
              <a:rPr lang="en-US" sz="2000" dirty="0"/>
              <a:t> </a:t>
            </a:r>
            <a:r>
              <a:rPr lang="en-US" sz="2000" dirty="0" err="1"/>
              <a:t>thước</a:t>
            </a:r>
            <a:r>
              <a:rPr lang="en-US" sz="2000" dirty="0"/>
              <a:t> </a:t>
            </a:r>
            <a:r>
              <a:rPr lang="en-US" sz="2000" dirty="0" err="1"/>
              <a:t>vật</a:t>
            </a:r>
            <a:r>
              <a:rPr lang="en-US" sz="2000" dirty="0"/>
              <a:t> </a:t>
            </a:r>
            <a:r>
              <a:rPr lang="en-US" sz="2000" dirty="0" err="1"/>
              <a:t>lí</a:t>
            </a:r>
            <a:r>
              <a:rPr lang="en-US" sz="2000" dirty="0"/>
              <a:t> ,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DPI </a:t>
            </a:r>
            <a:r>
              <a:rPr lang="en-US" sz="2000" b="1" dirty="0" err="1"/>
              <a:t>cao</a:t>
            </a:r>
            <a:r>
              <a:rPr lang="en-US" sz="2000" b="1" dirty="0"/>
              <a:t> </a:t>
            </a:r>
            <a:r>
              <a:rPr lang="en-US" sz="2000" b="1" dirty="0" err="1"/>
              <a:t>hơn</a:t>
            </a:r>
            <a:r>
              <a:rPr lang="en-US" sz="2000" b="1" dirty="0"/>
              <a:t> </a:t>
            </a:r>
            <a:r>
              <a:rPr lang="en-US" sz="2000" b="1" dirty="0" err="1"/>
              <a:t>tức</a:t>
            </a:r>
            <a:r>
              <a:rPr lang="en-US" sz="2000" b="1" dirty="0"/>
              <a:t> </a:t>
            </a:r>
            <a:r>
              <a:rPr lang="en-US" sz="2000" b="1" dirty="0" err="1"/>
              <a:t>kích</a:t>
            </a:r>
            <a:r>
              <a:rPr lang="en-US" sz="2000" b="1" dirty="0"/>
              <a:t> </a:t>
            </a:r>
            <a:r>
              <a:rPr lang="en-US" sz="2000" b="1" dirty="0" err="1"/>
              <a:t>thước</a:t>
            </a:r>
            <a:r>
              <a:rPr lang="en-US" sz="2000" b="1" dirty="0"/>
              <a:t> </a:t>
            </a:r>
            <a:r>
              <a:rPr lang="en-US" sz="2000" b="1" dirty="0" err="1"/>
              <a:t>của</a:t>
            </a:r>
            <a:r>
              <a:rPr lang="en-US" sz="2000" b="1" dirty="0"/>
              <a:t> </a:t>
            </a:r>
            <a:r>
              <a:rPr lang="en-US" sz="2000" b="1" dirty="0" err="1"/>
              <a:t>từng</a:t>
            </a:r>
            <a:r>
              <a:rPr lang="en-US" sz="2000" b="1" dirty="0"/>
              <a:t> pixel </a:t>
            </a:r>
            <a:r>
              <a:rPr lang="en-US" sz="2000" b="1" dirty="0" err="1"/>
              <a:t>nhỏ</a:t>
            </a:r>
            <a:r>
              <a:rPr lang="en-US" sz="2000" b="1" dirty="0"/>
              <a:t> </a:t>
            </a:r>
            <a:r>
              <a:rPr lang="en-US" sz="2000" b="1" dirty="0" err="1"/>
              <a:t>hơn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lượng</a:t>
            </a:r>
            <a:r>
              <a:rPr lang="en-US" sz="2000" b="1" dirty="0"/>
              <a:t> </a:t>
            </a:r>
            <a:r>
              <a:rPr lang="en-US" sz="2000" b="1" dirty="0" err="1"/>
              <a:t>sẽ</a:t>
            </a:r>
            <a:r>
              <a:rPr lang="en-US" sz="2000" b="1" dirty="0"/>
              <a:t> </a:t>
            </a:r>
            <a:r>
              <a:rPr lang="en-US" sz="2000" b="1" dirty="0" err="1"/>
              <a:t>nhiều</a:t>
            </a:r>
            <a:r>
              <a:rPr lang="en-US" sz="2000" b="1" dirty="0"/>
              <a:t> </a:t>
            </a:r>
            <a:r>
              <a:rPr lang="en-US" sz="2000" b="1" dirty="0" err="1"/>
              <a:t>hơn</a:t>
            </a:r>
            <a:r>
              <a:rPr lang="en-US" sz="2000" dirty="0"/>
              <a:t>,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thấp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ngược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282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err="1"/>
              <a:t>Các</a:t>
            </a:r>
            <a:r>
              <a:rPr lang="en-US" sz="1400" b="1" dirty="0"/>
              <a:t> </a:t>
            </a:r>
            <a:r>
              <a:rPr lang="en-US" sz="1400" b="1" dirty="0" err="1"/>
              <a:t>yếu</a:t>
            </a:r>
            <a:r>
              <a:rPr lang="en-US" sz="1400" b="1" dirty="0"/>
              <a:t> </a:t>
            </a:r>
            <a:r>
              <a:rPr lang="en-US" sz="1400" b="1" dirty="0" err="1"/>
              <a:t>tố</a:t>
            </a:r>
            <a:r>
              <a:rPr lang="en-US" sz="1400" b="1" dirty="0"/>
              <a:t> </a:t>
            </a:r>
            <a:r>
              <a:rPr lang="en-US" sz="1400" b="1" dirty="0" err="1"/>
              <a:t>ảnh</a:t>
            </a:r>
            <a:r>
              <a:rPr lang="en-US" sz="1400" b="1" dirty="0"/>
              <a:t> </a:t>
            </a:r>
            <a:r>
              <a:rPr lang="en-US" sz="1400" b="1" dirty="0" err="1"/>
              <a:t>hưởng</a:t>
            </a:r>
            <a:r>
              <a:rPr lang="en-US" sz="1400" b="1" dirty="0"/>
              <a:t> </a:t>
            </a:r>
            <a:r>
              <a:rPr lang="en-US" sz="1400" b="1" dirty="0" err="1"/>
              <a:t>đến</a:t>
            </a:r>
            <a:r>
              <a:rPr lang="en-US" sz="1400" b="1" dirty="0"/>
              <a:t> </a:t>
            </a:r>
            <a:r>
              <a:rPr lang="en-US" sz="1400" b="1" dirty="0" err="1"/>
              <a:t>nhất</a:t>
            </a:r>
            <a:r>
              <a:rPr lang="en-US" sz="1400" b="1" dirty="0"/>
              <a:t> </a:t>
            </a:r>
            <a:r>
              <a:rPr lang="en-US" sz="1400" b="1" dirty="0" err="1"/>
              <a:t>lượng</a:t>
            </a:r>
            <a:r>
              <a:rPr lang="en-US" sz="1400" b="1" dirty="0"/>
              <a:t> </a:t>
            </a:r>
            <a:r>
              <a:rPr lang="en-US" sz="1400" b="1" dirty="0" err="1"/>
              <a:t>ảnh</a:t>
            </a:r>
            <a:r>
              <a:rPr lang="en-US" sz="1400" b="1" dirty="0"/>
              <a:t>:</a:t>
            </a:r>
          </a:p>
          <a:p>
            <a:pPr marL="342900" indent="-342900">
              <a:buAutoNum type="arabicPeriod"/>
            </a:pPr>
            <a:r>
              <a:rPr lang="en-US" sz="1400" b="0" dirty="0"/>
              <a:t>Do </a:t>
            </a:r>
            <a:r>
              <a:rPr lang="en-US" sz="1400" b="0" dirty="0" err="1"/>
              <a:t>hạn</a:t>
            </a:r>
            <a:r>
              <a:rPr lang="en-US" sz="1400" b="0" dirty="0"/>
              <a:t> </a:t>
            </a:r>
            <a:r>
              <a:rPr lang="en-US" sz="1400" b="0" dirty="0" err="1"/>
              <a:t>chế</a:t>
            </a:r>
            <a:r>
              <a:rPr lang="en-US" sz="1400" b="0" dirty="0"/>
              <a:t> </a:t>
            </a:r>
            <a:r>
              <a:rPr lang="en-US" sz="1400" b="0" dirty="0" err="1"/>
              <a:t>của</a:t>
            </a:r>
            <a:r>
              <a:rPr lang="en-US" sz="1400" b="0" dirty="0"/>
              <a:t> </a:t>
            </a:r>
            <a:r>
              <a:rPr lang="en-US" sz="1400" b="0" dirty="0" err="1"/>
              <a:t>cảm</a:t>
            </a:r>
            <a:r>
              <a:rPr lang="en-US" sz="1400" b="0" dirty="0"/>
              <a:t> </a:t>
            </a:r>
            <a:r>
              <a:rPr lang="en-US" sz="1400" b="0" dirty="0" err="1"/>
              <a:t>biến</a:t>
            </a:r>
            <a:r>
              <a:rPr lang="en-US" sz="1400" b="0" dirty="0"/>
              <a:t> </a:t>
            </a:r>
            <a:r>
              <a:rPr lang="en-US" sz="1400" b="0" dirty="0" err="1"/>
              <a:t>trong</a:t>
            </a:r>
            <a:r>
              <a:rPr lang="en-US" sz="1400" b="0" dirty="0"/>
              <a:t> </a:t>
            </a:r>
            <a:r>
              <a:rPr lang="en-US" sz="1400" b="0" dirty="0" err="1"/>
              <a:t>các</a:t>
            </a:r>
            <a:r>
              <a:rPr lang="en-US" sz="1400" b="0" dirty="0"/>
              <a:t> </a:t>
            </a:r>
            <a:r>
              <a:rPr lang="en-US" sz="1400" b="0" dirty="0" err="1"/>
              <a:t>máy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số</a:t>
            </a:r>
            <a:r>
              <a:rPr lang="en-US" sz="1400" b="0" dirty="0"/>
              <a:t> </a:t>
            </a:r>
            <a:r>
              <a:rPr lang="en-US" sz="1400" b="0" dirty="0" err="1"/>
              <a:t>và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thực</a:t>
            </a:r>
            <a:r>
              <a:rPr lang="en-US" sz="1400" b="0" dirty="0"/>
              <a:t> </a:t>
            </a:r>
            <a:r>
              <a:rPr lang="en-US" sz="1400" b="0" dirty="0" err="1"/>
              <a:t>tế</a:t>
            </a:r>
            <a:r>
              <a:rPr lang="en-US" sz="1400" b="0" dirty="0"/>
              <a:t> </a:t>
            </a:r>
            <a:r>
              <a:rPr lang="en-US" sz="1400" b="0" dirty="0" err="1"/>
              <a:t>sau</a:t>
            </a:r>
            <a:r>
              <a:rPr lang="en-US" sz="1400" b="0" dirty="0"/>
              <a:t> </a:t>
            </a:r>
            <a:r>
              <a:rPr lang="en-US" sz="1400" b="0" dirty="0" err="1"/>
              <a:t>khi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r>
              <a:rPr lang="en-US" sz="1400" b="0" dirty="0"/>
              <a:t> </a:t>
            </a:r>
            <a:r>
              <a:rPr lang="en-US" sz="1400" b="0" dirty="0" err="1"/>
              <a:t>ghi</a:t>
            </a:r>
            <a:r>
              <a:rPr lang="en-US" sz="1400" b="0" dirty="0"/>
              <a:t> </a:t>
            </a:r>
            <a:r>
              <a:rPr lang="en-US" sz="1400" b="0" dirty="0" err="1"/>
              <a:t>nhận</a:t>
            </a:r>
            <a:r>
              <a:rPr lang="en-US" sz="1400" b="0" dirty="0"/>
              <a:t> </a:t>
            </a:r>
            <a:r>
              <a:rPr lang="en-US" sz="1400" b="0" dirty="0" err="1"/>
              <a:t>sẽ</a:t>
            </a:r>
            <a:r>
              <a:rPr lang="en-US" sz="1400" b="0" dirty="0"/>
              <a:t> </a:t>
            </a:r>
            <a:r>
              <a:rPr lang="en-US" sz="1400" b="0" dirty="0" err="1"/>
              <a:t>bị</a:t>
            </a:r>
            <a:r>
              <a:rPr lang="en-US" sz="1400" b="0" dirty="0"/>
              <a:t> </a:t>
            </a:r>
            <a:r>
              <a:rPr lang="en-US" sz="1400" b="0" dirty="0" err="1"/>
              <a:t>làm</a:t>
            </a:r>
            <a:r>
              <a:rPr lang="en-US" sz="1400" b="0" dirty="0"/>
              <a:t> </a:t>
            </a:r>
            <a:r>
              <a:rPr lang="en-US" sz="1400" b="0" dirty="0" err="1"/>
              <a:t>giảm</a:t>
            </a:r>
            <a:r>
              <a:rPr lang="en-US" sz="1400" b="0" dirty="0"/>
              <a:t> </a:t>
            </a:r>
            <a:r>
              <a:rPr lang="en-US" sz="1400" b="0" dirty="0" err="1"/>
              <a:t>mẫu</a:t>
            </a:r>
            <a:r>
              <a:rPr lang="en-US" sz="1400" b="0" dirty="0"/>
              <a:t> </a:t>
            </a:r>
            <a:r>
              <a:rPr lang="en-US" sz="1400" b="0" dirty="0" err="1"/>
              <a:t>tuỳ</a:t>
            </a:r>
            <a:r>
              <a:rPr lang="en-US" sz="1400" b="0" dirty="0"/>
              <a:t> </a:t>
            </a:r>
            <a:r>
              <a:rPr lang="en-US" sz="1400" b="0" dirty="0" err="1"/>
              <a:t>thuộc</a:t>
            </a:r>
            <a:r>
              <a:rPr lang="en-US" sz="1400" b="0" dirty="0"/>
              <a:t> </a:t>
            </a:r>
            <a:r>
              <a:rPr lang="en-US" sz="1400" b="0" dirty="0" err="1"/>
              <a:t>vào</a:t>
            </a:r>
            <a:r>
              <a:rPr lang="en-US" sz="1400" b="0" dirty="0"/>
              <a:t> chat </a:t>
            </a:r>
            <a:r>
              <a:rPr lang="en-US" sz="1400" b="0" dirty="0" err="1"/>
              <a:t>lượng</a:t>
            </a:r>
            <a:r>
              <a:rPr lang="en-US" sz="1400" b="0" dirty="0"/>
              <a:t> </a:t>
            </a:r>
            <a:r>
              <a:rPr lang="en-US" sz="1400" b="0" dirty="0" err="1"/>
              <a:t>cảm</a:t>
            </a:r>
            <a:r>
              <a:rPr lang="en-US" sz="1400" b="0" dirty="0"/>
              <a:t> </a:t>
            </a:r>
            <a:r>
              <a:rPr lang="en-US" sz="1400" b="0" dirty="0" err="1"/>
              <a:t>biến</a:t>
            </a:r>
            <a:r>
              <a:rPr lang="en-US" sz="1400" b="0" dirty="0"/>
              <a:t> </a:t>
            </a:r>
            <a:r>
              <a:rPr lang="en-US" sz="1400" b="0" dirty="0" err="1"/>
              <a:t>làm</a:t>
            </a:r>
            <a:r>
              <a:rPr lang="en-US" sz="1400" b="0" dirty="0"/>
              <a:t> </a:t>
            </a:r>
            <a:r>
              <a:rPr lang="en-US" sz="1400" b="0" dirty="0" err="1"/>
              <a:t>cho</a:t>
            </a:r>
            <a:r>
              <a:rPr lang="en-US" sz="1400" b="0" dirty="0"/>
              <a:t> </a:t>
            </a:r>
            <a:r>
              <a:rPr lang="en-US" sz="1400" b="0" dirty="0" err="1"/>
              <a:t>anh</a:t>
            </a:r>
            <a:r>
              <a:rPr lang="en-US" sz="1400" b="0" dirty="0"/>
              <a:t> </a:t>
            </a:r>
            <a:r>
              <a:rPr lang="en-US" sz="1400" b="0" dirty="0" err="1"/>
              <a:t>không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r>
              <a:rPr lang="en-US" sz="1400" b="0" dirty="0"/>
              <a:t> </a:t>
            </a:r>
            <a:r>
              <a:rPr lang="en-US" sz="1400" b="0" dirty="0" err="1"/>
              <a:t>như</a:t>
            </a:r>
            <a:r>
              <a:rPr lang="en-US" sz="1400" b="0" dirty="0"/>
              <a:t> ban </a:t>
            </a:r>
            <a:r>
              <a:rPr lang="en-US" sz="1400" b="0" dirty="0" err="1"/>
              <a:t>đầu</a:t>
            </a:r>
            <a:endParaRPr lang="en-US" sz="1400" b="0" dirty="0"/>
          </a:p>
          <a:p>
            <a:pPr marL="342900" indent="-342900">
              <a:buAutoNum type="arabicPeriod"/>
            </a:pPr>
            <a:r>
              <a:rPr lang="en-US" sz="1400" b="0" dirty="0" err="1"/>
              <a:t>Ngoài</a:t>
            </a:r>
            <a:r>
              <a:rPr lang="en-US" sz="1400" b="0" dirty="0"/>
              <a:t> </a:t>
            </a:r>
            <a:r>
              <a:rPr lang="en-US" sz="1400" b="0" dirty="0" err="1"/>
              <a:t>ra</a:t>
            </a:r>
            <a:r>
              <a:rPr lang="en-US" sz="1400" b="0" dirty="0"/>
              <a:t> </a:t>
            </a:r>
            <a:r>
              <a:rPr lang="en-US" sz="1400" b="0" dirty="0" err="1"/>
              <a:t>cho</a:t>
            </a:r>
            <a:r>
              <a:rPr lang="en-US" sz="1400" b="0" dirty="0"/>
              <a:t> </a:t>
            </a:r>
            <a:r>
              <a:rPr lang="en-US" sz="1400" b="0" dirty="0" err="1"/>
              <a:t>các</a:t>
            </a:r>
            <a:r>
              <a:rPr lang="en-US" sz="1400" b="0" dirty="0"/>
              <a:t> </a:t>
            </a:r>
            <a:r>
              <a:rPr lang="en-US" sz="1400" b="0" dirty="0" err="1"/>
              <a:t>yếu</a:t>
            </a:r>
            <a:r>
              <a:rPr lang="en-US" sz="1400" b="0" dirty="0"/>
              <a:t> </a:t>
            </a:r>
            <a:r>
              <a:rPr lang="en-US" sz="1400" b="0" dirty="0" err="1"/>
              <a:t>tố</a:t>
            </a:r>
            <a:r>
              <a:rPr lang="en-US" sz="1400" b="0" dirty="0"/>
              <a:t> </a:t>
            </a:r>
            <a:r>
              <a:rPr lang="en-US" sz="1400" b="0" dirty="0" err="1"/>
              <a:t>cơ</a:t>
            </a:r>
            <a:r>
              <a:rPr lang="en-US" sz="1400" b="0" dirty="0"/>
              <a:t> </a:t>
            </a:r>
            <a:r>
              <a:rPr lang="en-US" sz="1400" b="0" dirty="0" err="1"/>
              <a:t>học</a:t>
            </a:r>
            <a:r>
              <a:rPr lang="en-US" sz="1400" b="0" dirty="0"/>
              <a:t> </a:t>
            </a:r>
            <a:r>
              <a:rPr lang="en-US" sz="1400" b="0" dirty="0" err="1"/>
              <a:t>như</a:t>
            </a:r>
            <a:r>
              <a:rPr lang="en-US" sz="1400" b="0" dirty="0"/>
              <a:t> </a:t>
            </a:r>
            <a:r>
              <a:rPr lang="en-US" sz="1400" b="0" dirty="0" err="1"/>
              <a:t>ống</a:t>
            </a:r>
            <a:r>
              <a:rPr lang="en-US" sz="1400" b="0" dirty="0"/>
              <a:t> </a:t>
            </a:r>
            <a:r>
              <a:rPr lang="en-US" sz="1400" b="0" dirty="0" err="1"/>
              <a:t>kính</a:t>
            </a:r>
            <a:r>
              <a:rPr lang="en-US" sz="1400" b="0" dirty="0"/>
              <a:t> hay </a:t>
            </a:r>
            <a:r>
              <a:rPr lang="en-US" sz="1400" b="0" dirty="0" err="1"/>
              <a:t>bộ</a:t>
            </a:r>
            <a:r>
              <a:rPr lang="en-US" sz="1400" b="0" dirty="0"/>
              <a:t> </a:t>
            </a:r>
            <a:r>
              <a:rPr lang="en-US" sz="1400" b="0" dirty="0" err="1"/>
              <a:t>xử</a:t>
            </a:r>
            <a:r>
              <a:rPr lang="en-US" sz="1400" b="0" dirty="0"/>
              <a:t> </a:t>
            </a:r>
            <a:r>
              <a:rPr lang="en-US" sz="1400" b="0" dirty="0" err="1"/>
              <a:t>lí</a:t>
            </a:r>
            <a:r>
              <a:rPr lang="en-US" sz="1400" b="0" dirty="0"/>
              <a:t> </a:t>
            </a:r>
            <a:r>
              <a:rPr lang="en-US" sz="1400" b="0" dirty="0" err="1"/>
              <a:t>tín</a:t>
            </a:r>
            <a:r>
              <a:rPr lang="en-US" sz="1400" b="0" dirty="0"/>
              <a:t> </a:t>
            </a:r>
            <a:r>
              <a:rPr lang="en-US" sz="1400" b="0" dirty="0" err="1"/>
              <a:t>hiệu</a:t>
            </a:r>
            <a:r>
              <a:rPr lang="en-US" sz="1400" b="0" dirty="0"/>
              <a:t> </a:t>
            </a:r>
            <a:r>
              <a:rPr lang="en-US" sz="1400" b="0" dirty="0" err="1"/>
              <a:t>cũng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hưởng</a:t>
            </a:r>
            <a:r>
              <a:rPr lang="en-US" sz="1400" b="0" dirty="0"/>
              <a:t> </a:t>
            </a:r>
            <a:r>
              <a:rPr lang="en-US" sz="1400" b="0" dirty="0" err="1"/>
              <a:t>đến</a:t>
            </a:r>
            <a:r>
              <a:rPr lang="en-US" sz="1400" b="0" dirty="0"/>
              <a:t> chat </a:t>
            </a:r>
            <a:r>
              <a:rPr lang="en-US" sz="1400" b="0" dirty="0" err="1"/>
              <a:t>lượng</a:t>
            </a:r>
            <a:r>
              <a:rPr lang="en-US" sz="1400" b="0" dirty="0"/>
              <a:t> </a:t>
            </a:r>
            <a:r>
              <a:rPr lang="en-US" sz="1400" b="0" dirty="0" err="1"/>
              <a:t>ảnh</a:t>
            </a:r>
            <a:r>
              <a:rPr lang="en-US" sz="1400" b="0" dirty="0"/>
              <a:t> </a:t>
            </a:r>
            <a:r>
              <a:rPr lang="en-US" sz="1400" b="0" dirty="0" err="1"/>
              <a:t>đầu</a:t>
            </a:r>
            <a:r>
              <a:rPr lang="en-US" sz="1400" b="0" dirty="0"/>
              <a:t> </a:t>
            </a:r>
            <a:r>
              <a:rPr lang="en-US" sz="1400" b="0" dirty="0" err="1"/>
              <a:t>ra</a:t>
            </a:r>
            <a:r>
              <a:rPr lang="en-US" sz="1400" b="0" dirty="0"/>
              <a:t> </a:t>
            </a:r>
            <a:r>
              <a:rPr lang="en-US" sz="1400" b="0" dirty="0" err="1"/>
              <a:t>thu</a:t>
            </a:r>
            <a:r>
              <a:rPr lang="en-US" sz="1400" b="0" dirty="0"/>
              <a:t> </a:t>
            </a:r>
            <a:r>
              <a:rPr lang="en-US" sz="1400" b="0" dirty="0" err="1"/>
              <a:t>được</a:t>
            </a:r>
            <a:endParaRPr lang="en-US" sz="1400" b="0" dirty="0"/>
          </a:p>
          <a:p>
            <a:pPr marL="342900" indent="-342900">
              <a:buAutoNum type="arabicPeriod"/>
            </a:pPr>
            <a:endParaRPr lang="en-US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1014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Generative model</a:t>
            </a:r>
            <a:r>
              <a:rPr lang="en-US" dirty="0"/>
              <a:t>: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lieu, ta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, qua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lieu D ta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vọng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phôi</a:t>
            </a:r>
            <a:r>
              <a:rPr lang="en-US" dirty="0"/>
              <a:t> </a:t>
            </a:r>
          </a:p>
          <a:p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 </a:t>
            </a:r>
            <a:r>
              <a:rPr lang="en-US" dirty="0" err="1"/>
              <a:t>nhẩt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cận</a:t>
            </a:r>
            <a:r>
              <a:rPr lang="en-US" b="1" dirty="0"/>
              <a:t>: </a:t>
            </a:r>
            <a:r>
              <a:rPr lang="en-US" b="0" dirty="0" err="1"/>
              <a:t>ý</a:t>
            </a:r>
            <a:r>
              <a:rPr lang="en-US" b="0" dirty="0"/>
              <a:t> </a:t>
            </a:r>
            <a:r>
              <a:rPr lang="en-US" b="0" dirty="0" err="1"/>
              <a:t>tưởng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chỉ</a:t>
            </a:r>
            <a:r>
              <a:rPr lang="en-US" b="0" dirty="0"/>
              <a:t> </a:t>
            </a:r>
            <a:r>
              <a:rPr lang="en-US" b="0" dirty="0" err="1"/>
              <a:t>ước</a:t>
            </a:r>
            <a:r>
              <a:rPr lang="en-US" b="0" dirty="0"/>
              <a:t> </a:t>
            </a:r>
            <a:r>
              <a:rPr lang="en-US" b="0" dirty="0" err="1"/>
              <a:t>lượng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generative model </a:t>
            </a:r>
            <a:r>
              <a:rPr lang="en-US" b="0" dirty="0" err="1"/>
              <a:t>sao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mà</a:t>
            </a:r>
            <a:r>
              <a:rPr lang="en-US" b="0" dirty="0"/>
              <a:t> </a:t>
            </a:r>
            <a:r>
              <a:rPr lang="en-US" b="0" dirty="0" err="1"/>
              <a:t>nó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r>
              <a:rPr lang="en-US" b="0" dirty="0"/>
              <a:t> going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từ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</a:t>
            </a:r>
          </a:p>
          <a:p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thích</a:t>
            </a:r>
            <a:r>
              <a:rPr lang="en-US" b="1" dirty="0"/>
              <a:t>:</a:t>
            </a:r>
            <a:r>
              <a:rPr lang="en-US" b="0" dirty="0"/>
              <a:t>  Ta </a:t>
            </a:r>
            <a:r>
              <a:rPr lang="en-US" b="0" dirty="0" err="1"/>
              <a:t>không</a:t>
            </a:r>
            <a:r>
              <a:rPr lang="en-US" b="0" dirty="0"/>
              <a:t> </a:t>
            </a:r>
            <a:r>
              <a:rPr lang="en-US" b="0" dirty="0" err="1"/>
              <a:t>cần</a:t>
            </a:r>
            <a:r>
              <a:rPr lang="en-US" b="0" dirty="0"/>
              <a:t> </a:t>
            </a:r>
            <a:r>
              <a:rPr lang="en-US" b="0" dirty="0" err="1"/>
              <a:t>phải</a:t>
            </a:r>
            <a:r>
              <a:rPr lang="en-US" b="0" dirty="0"/>
              <a:t> </a:t>
            </a:r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 (explicit density estimation) (</a:t>
            </a:r>
            <a:r>
              <a:rPr lang="en-US" b="0" dirty="0" err="1"/>
              <a:t>vì</a:t>
            </a:r>
            <a:r>
              <a:rPr lang="en-US" b="0" dirty="0"/>
              <a:t> </a:t>
            </a:r>
            <a:r>
              <a:rPr lang="en-US" b="0" dirty="0" err="1"/>
              <a:t>điều</a:t>
            </a:r>
            <a:r>
              <a:rPr lang="en-US" b="0" dirty="0"/>
              <a:t> </a:t>
            </a:r>
            <a:r>
              <a:rPr lang="en-US" b="0" dirty="0" err="1"/>
              <a:t>này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rất</a:t>
            </a:r>
            <a:r>
              <a:rPr lang="en-US" b="0" dirty="0"/>
              <a:t> </a:t>
            </a:r>
            <a:r>
              <a:rPr lang="en-US" b="0" dirty="0" err="1"/>
              <a:t>tốn</a:t>
            </a:r>
            <a:r>
              <a:rPr lang="en-US" b="0" dirty="0"/>
              <a:t> </a:t>
            </a:r>
            <a:r>
              <a:rPr lang="en-US" b="0" dirty="0" err="1"/>
              <a:t>công</a:t>
            </a:r>
            <a:r>
              <a:rPr lang="en-US" b="0" dirty="0"/>
              <a:t> </a:t>
            </a:r>
            <a:r>
              <a:rPr lang="en-US" b="0" dirty="0" err="1"/>
              <a:t>sức</a:t>
            </a:r>
            <a:r>
              <a:rPr lang="en-US" b="0" dirty="0"/>
              <a:t>) </a:t>
            </a:r>
            <a:r>
              <a:rPr lang="en-US" b="0" dirty="0" err="1"/>
              <a:t>mà</a:t>
            </a:r>
            <a:r>
              <a:rPr lang="en-US" b="0" dirty="0"/>
              <a:t> </a:t>
            </a:r>
            <a:r>
              <a:rPr lang="en-US" b="0" dirty="0" err="1"/>
              <a:t>thay</a:t>
            </a:r>
            <a:r>
              <a:rPr lang="en-US" b="0" dirty="0"/>
              <a:t> </a:t>
            </a:r>
            <a:r>
              <a:rPr lang="en-US" b="0" dirty="0" err="1"/>
              <a:t>vào</a:t>
            </a:r>
            <a:r>
              <a:rPr lang="en-US" b="0" dirty="0"/>
              <a:t> </a:t>
            </a:r>
            <a:r>
              <a:rPr lang="en-US" b="0" dirty="0" err="1"/>
              <a:t>đó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mạng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sinh</a:t>
            </a:r>
            <a:r>
              <a:rPr lang="en-US" b="0" dirty="0"/>
              <a:t> G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going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P</a:t>
            </a:r>
          </a:p>
          <a:p>
            <a:endParaRPr lang="en-US" b="0" dirty="0"/>
          </a:p>
          <a:p>
            <a:r>
              <a:rPr lang="en-US" b="0" dirty="0" err="1"/>
              <a:t>Có</a:t>
            </a:r>
            <a:r>
              <a:rPr lang="en-US" b="0" dirty="0"/>
              <a:t> 2 </a:t>
            </a:r>
            <a:r>
              <a:rPr lang="en-US" b="0" dirty="0" err="1"/>
              <a:t>cách</a:t>
            </a:r>
            <a:r>
              <a:rPr lang="en-US" b="0" dirty="0"/>
              <a:t> </a:t>
            </a:r>
            <a:r>
              <a:rPr lang="en-US" b="0" dirty="0" err="1"/>
              <a:t>phổ</a:t>
            </a:r>
            <a:r>
              <a:rPr lang="en-US" b="0" dirty="0"/>
              <a:t> </a:t>
            </a:r>
            <a:r>
              <a:rPr lang="en-US" b="0" dirty="0" err="1"/>
              <a:t>biến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thực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G(z) </a:t>
            </a:r>
            <a:r>
              <a:rPr lang="en-US" b="0" dirty="0" err="1"/>
              <a:t>là</a:t>
            </a:r>
            <a:r>
              <a:rPr lang="en-US" b="0" dirty="0"/>
              <a:t> Variational Autoencoders </a:t>
            </a:r>
            <a:r>
              <a:rPr lang="en-US" b="0" dirty="0" err="1"/>
              <a:t>và</a:t>
            </a:r>
            <a:r>
              <a:rPr lang="en-US" b="0" dirty="0"/>
              <a:t> GANs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042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tưởng</a:t>
            </a:r>
            <a:r>
              <a:rPr lang="en-US" b="1" dirty="0"/>
              <a:t>: 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ra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Generative model </a:t>
            </a:r>
            <a:r>
              <a:rPr lang="en-US" b="1" dirty="0" err="1"/>
              <a:t>thông</a:t>
            </a:r>
            <a:r>
              <a:rPr lang="en-US" b="1" dirty="0"/>
              <a:t> qua </a:t>
            </a:r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“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nghịch</a:t>
            </a:r>
            <a:r>
              <a:rPr lang="en-US" b="1" dirty="0"/>
              <a:t>” adversarial process. </a:t>
            </a:r>
          </a:p>
          <a:p>
            <a:pPr marL="228600" indent="-228600">
              <a:buAutoNum type="arabicPeriod"/>
            </a:pP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đó</a:t>
            </a:r>
            <a:r>
              <a:rPr lang="en-US" b="0" dirty="0"/>
              <a:t> Generative model G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“capture”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</a:t>
            </a:r>
            <a:r>
              <a:rPr lang="en-US" b="0" dirty="0" err="1"/>
              <a:t>liệu</a:t>
            </a: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D </a:t>
            </a:r>
            <a:r>
              <a:rPr lang="en-US" b="0" dirty="0" err="1"/>
              <a:t>ước</a:t>
            </a:r>
            <a:r>
              <a:rPr lang="en-US" b="0" dirty="0"/>
              <a:t> </a:t>
            </a:r>
            <a:r>
              <a:rPr lang="en-US" b="0" dirty="0" err="1"/>
              <a:t>lượng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phối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sample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dữ</a:t>
            </a:r>
            <a:r>
              <a:rPr lang="en-US" b="0" dirty="0"/>
              <a:t> lieu that hay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giả</a:t>
            </a:r>
            <a:endParaRPr lang="en-US" b="0" dirty="0"/>
          </a:p>
          <a:p>
            <a:pPr marL="228600" indent="-228600">
              <a:buAutoNum type="arabicPeriod"/>
            </a:pPr>
            <a:endParaRPr lang="en-US" b="0" dirty="0"/>
          </a:p>
          <a:p>
            <a:endParaRPr lang="en-US" b="0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92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GANs,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neural: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thủ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cùng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trở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mẫu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(Generator):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Genrator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đầu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giống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chiếc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Discriminator.</a:t>
            </a:r>
          </a:p>
          <a:p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1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(Discriminator):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Nhiệm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tế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Generator,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phải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đâu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giống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nhiệm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soát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vé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ban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tục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thúc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hay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Tóm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gồm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lừa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Discriminator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hướng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dẫn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Generator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endParaRPr lang="en-US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Generator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 input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generator G(z)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input z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(z),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thuộc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p(z),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latent space,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nhiễu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(noise). 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G(z)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nạp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network D(x).</a:t>
            </a: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Discriminator network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input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 (real sample)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(generated sample)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Real sample x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(x). D(x)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binary classification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sigmoid,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khoảng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0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đầu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lấy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lớn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gán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đúng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nhãn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thiểu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thiểu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log(1 - D(G(z))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trò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minimax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endParaRPr lang="en-US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V(D,G):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𝐸_(𝑥~𝑝_𝑑𝑎𝑡𝑎 (𝑥) )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[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log⁡𝐷(𝑥) ] 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vọng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training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training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𝐸_(𝑧~𝑝_𝑑𝑎𝑡𝑎 (𝑧) )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[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log⁡〖(1−𝐷(𝐺(𝑧)))〗 ] :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vọng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sample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phối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0" i="0" u="none" strike="noStrike" cap="none" baseline="-2500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cố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gắng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maximize V(D,G)  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ngược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“capture”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0580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nghĩa</a:t>
            </a:r>
            <a:r>
              <a:rPr lang="en-US" b="1" dirty="0"/>
              <a:t> </a:t>
            </a:r>
            <a:r>
              <a:rPr lang="en-US" b="1" dirty="0" err="1"/>
              <a:t>siêu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: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nối</a:t>
            </a:r>
            <a:r>
              <a:rPr lang="en-US" b="0" dirty="0"/>
              <a:t> </a:t>
            </a:r>
            <a:r>
              <a:rPr lang="en-US" b="0" dirty="0" err="1"/>
              <a:t>đến</a:t>
            </a:r>
            <a:r>
              <a:rPr lang="en-US" b="0" dirty="0"/>
              <a:t> </a:t>
            </a:r>
            <a:r>
              <a:rPr lang="en-US" b="0" dirty="0" err="1"/>
              <a:t>nhóm</a:t>
            </a:r>
            <a:r>
              <a:rPr lang="en-US" b="0" dirty="0"/>
              <a:t> </a:t>
            </a:r>
            <a:r>
              <a:rPr lang="en-US" b="0" dirty="0" err="1"/>
              <a:t>phương</a:t>
            </a:r>
            <a:r>
              <a:rPr lang="en-US" b="0" dirty="0"/>
              <a:t> </a:t>
            </a:r>
            <a:r>
              <a:rPr lang="en-US" b="0" dirty="0" err="1"/>
              <a:t>pháp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phần</a:t>
            </a:r>
            <a:r>
              <a:rPr lang="en-US" b="0" dirty="0"/>
              <a:t> </a:t>
            </a:r>
            <a:r>
              <a:rPr lang="en-US" b="0" dirty="0" err="1"/>
              <a:t>mềm</a:t>
            </a:r>
            <a:r>
              <a:rPr lang="en-US" b="0" dirty="0"/>
              <a:t> </a:t>
            </a:r>
            <a:r>
              <a:rPr lang="en-US" b="0" dirty="0" err="1"/>
              <a:t>nâng</a:t>
            </a:r>
            <a:r>
              <a:rPr lang="en-US" b="0" dirty="0"/>
              <a:t> </a:t>
            </a:r>
            <a:r>
              <a:rPr lang="en-US" b="0" dirty="0" err="1"/>
              <a:t>cao</a:t>
            </a:r>
            <a:r>
              <a:rPr lang="en-US" b="0" dirty="0"/>
              <a:t> </a:t>
            </a:r>
            <a:r>
              <a:rPr lang="en-US" b="0" dirty="0" err="1"/>
              <a:t>độ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giải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(</a:t>
            </a:r>
            <a:r>
              <a:rPr lang="en-US" b="0" dirty="0" err="1"/>
              <a:t>tăng</a:t>
            </a:r>
            <a:r>
              <a:rPr lang="en-US" b="0" dirty="0"/>
              <a:t> </a:t>
            </a:r>
            <a:r>
              <a:rPr lang="en-US" b="0" dirty="0" err="1"/>
              <a:t>kích</a:t>
            </a:r>
            <a:r>
              <a:rPr lang="en-US" b="0" dirty="0"/>
              <a:t> </a:t>
            </a:r>
            <a:r>
              <a:rPr lang="en-US" b="0" dirty="0" err="1"/>
              <a:t>thước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), </a:t>
            </a:r>
            <a:r>
              <a:rPr lang="en-US" b="0" dirty="0" err="1"/>
              <a:t>hầu</a:t>
            </a:r>
            <a:r>
              <a:rPr lang="en-US" b="0" dirty="0"/>
              <a:t> </a:t>
            </a:r>
            <a:r>
              <a:rPr lang="en-US" b="0" dirty="0" err="1"/>
              <a:t>hết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phương</a:t>
            </a:r>
            <a:r>
              <a:rPr lang="en-US" b="0" dirty="0"/>
              <a:t> </a:t>
            </a:r>
            <a:r>
              <a:rPr lang="en-US" b="0" dirty="0" err="1"/>
              <a:t>pháp</a:t>
            </a:r>
            <a:r>
              <a:rPr lang="en-US" b="0" dirty="0"/>
              <a:t> </a:t>
            </a:r>
            <a:r>
              <a:rPr lang="en-US" b="0" dirty="0" err="1"/>
              <a:t>siêu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giải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dựa</a:t>
            </a:r>
            <a:r>
              <a:rPr lang="en-US" b="0" dirty="0"/>
              <a:t> </a:t>
            </a:r>
            <a:r>
              <a:rPr lang="en-US" b="0" dirty="0" err="1"/>
              <a:t>trên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từ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hoặc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vài</a:t>
            </a:r>
            <a:r>
              <a:rPr lang="en-US" b="0" dirty="0"/>
              <a:t> </a:t>
            </a:r>
          </a:p>
          <a:p>
            <a:r>
              <a:rPr lang="en-US" b="0" dirty="0" err="1"/>
              <a:t>Điểm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nội</a:t>
            </a:r>
            <a:r>
              <a:rPr lang="en-US" b="0" dirty="0"/>
              <a:t> </a:t>
            </a:r>
            <a:r>
              <a:rPr lang="en-US" b="0" dirty="0" err="1"/>
              <a:t>suy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điểm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bị</a:t>
            </a:r>
            <a:r>
              <a:rPr lang="en-US" b="0" dirty="0"/>
              <a:t> </a:t>
            </a:r>
            <a:r>
              <a:rPr lang="en-US" b="0" dirty="0" err="1"/>
              <a:t>mất</a:t>
            </a:r>
            <a:r>
              <a:rPr lang="en-US" b="0" dirty="0"/>
              <a:t> </a:t>
            </a:r>
            <a:r>
              <a:rPr lang="en-US" b="0" dirty="0" err="1"/>
              <a:t>thông</a:t>
            </a:r>
            <a:r>
              <a:rPr lang="en-US" b="0" dirty="0"/>
              <a:t> tin.</a:t>
            </a:r>
          </a:p>
          <a:p>
            <a:r>
              <a:rPr lang="en-US" b="0" dirty="0" err="1"/>
              <a:t>Ngoài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còn</a:t>
            </a:r>
            <a:r>
              <a:rPr lang="en-US" b="0" dirty="0"/>
              <a:t> </a:t>
            </a:r>
            <a:r>
              <a:rPr lang="en-US" b="0" dirty="0" err="1"/>
              <a:t>nhóm</a:t>
            </a:r>
            <a:r>
              <a:rPr lang="en-US" b="0" dirty="0"/>
              <a:t> </a:t>
            </a:r>
            <a:r>
              <a:rPr lang="en-US" b="0" dirty="0" err="1"/>
              <a:t>siêu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giải</a:t>
            </a:r>
            <a:r>
              <a:rPr lang="en-US" b="0" dirty="0"/>
              <a:t> </a:t>
            </a:r>
            <a:r>
              <a:rPr lang="en-US" b="0" dirty="0" err="1"/>
              <a:t>đa</a:t>
            </a:r>
            <a:r>
              <a:rPr lang="en-US" b="0" dirty="0"/>
              <a:t> </a:t>
            </a:r>
            <a:r>
              <a:rPr lang="en-US" b="0" dirty="0" err="1"/>
              <a:t>khung</a:t>
            </a:r>
            <a:r>
              <a:rPr lang="en-US" b="0" dirty="0"/>
              <a:t> </a:t>
            </a:r>
            <a:r>
              <a:rPr lang="en-US" b="0" dirty="0" err="1"/>
              <a:t>dựa</a:t>
            </a:r>
            <a:r>
              <a:rPr lang="en-US" b="0" dirty="0"/>
              <a:t> </a:t>
            </a:r>
            <a:r>
              <a:rPr lang="en-US" b="0" dirty="0" err="1"/>
              <a:t>trên</a:t>
            </a:r>
            <a:r>
              <a:rPr lang="en-US" b="0" dirty="0"/>
              <a:t> </a:t>
            </a:r>
            <a:r>
              <a:rPr lang="en-US" b="0" dirty="0" err="1"/>
              <a:t>nhiều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LR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tạo</a:t>
            </a:r>
            <a:r>
              <a:rPr lang="en-US" b="0" dirty="0"/>
              <a:t> </a:t>
            </a:r>
            <a:r>
              <a:rPr lang="en-US" b="0" dirty="0" err="1"/>
              <a:t>ra</a:t>
            </a:r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LR</a:t>
            </a:r>
          </a:p>
          <a:p>
            <a:endParaRPr lang="en-US" b="0" dirty="0"/>
          </a:p>
          <a:p>
            <a:r>
              <a:rPr lang="en-US" b="1" dirty="0" err="1"/>
              <a:t>Đặt</a:t>
            </a:r>
            <a:r>
              <a:rPr lang="en-US" b="1" dirty="0"/>
              <a:t> </a:t>
            </a:r>
            <a:r>
              <a:rPr lang="en-US" b="1" dirty="0" err="1"/>
              <a:t>vấn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r>
              <a:rPr lang="en-US" b="1" dirty="0"/>
              <a:t>: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sao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tăng</a:t>
            </a:r>
            <a:r>
              <a:rPr lang="en-US" b="0" dirty="0"/>
              <a:t> </a:t>
            </a:r>
            <a:r>
              <a:rPr lang="en-US" b="0" dirty="0" err="1"/>
              <a:t>kích</a:t>
            </a:r>
            <a:r>
              <a:rPr lang="en-US" b="0" dirty="0"/>
              <a:t> </a:t>
            </a:r>
            <a:r>
              <a:rPr lang="en-US" b="0" dirty="0" err="1"/>
              <a:t>thước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mà</a:t>
            </a:r>
            <a:r>
              <a:rPr lang="en-US" b="0" dirty="0"/>
              <a:t> </a:t>
            </a:r>
            <a:r>
              <a:rPr lang="en-US" b="0" dirty="0" err="1"/>
              <a:t>vẫn</a:t>
            </a:r>
            <a:r>
              <a:rPr lang="en-US" b="0" dirty="0"/>
              <a:t> </a:t>
            </a:r>
            <a:r>
              <a:rPr lang="en-US" b="0" dirty="0" err="1"/>
              <a:t>đảm</a:t>
            </a:r>
            <a:r>
              <a:rPr lang="en-US" b="0" dirty="0"/>
              <a:t> </a:t>
            </a:r>
            <a:r>
              <a:rPr lang="en-US" b="0" dirty="0" err="1"/>
              <a:t>bảo</a:t>
            </a:r>
            <a:r>
              <a:rPr lang="en-US" b="0" dirty="0"/>
              <a:t> </a:t>
            </a:r>
            <a:r>
              <a:rPr lang="en-US" b="0" dirty="0" err="1"/>
              <a:t>được</a:t>
            </a:r>
            <a:r>
              <a:rPr lang="en-US" b="0" dirty="0"/>
              <a:t> chi </a:t>
            </a:r>
            <a:r>
              <a:rPr lang="en-US" b="0" dirty="0" err="1"/>
              <a:t>tiết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r>
              <a:rPr lang="en-US" b="0" dirty="0"/>
              <a:t>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giữ</a:t>
            </a:r>
            <a:r>
              <a:rPr lang="en-US" b="0" dirty="0"/>
              <a:t> </a:t>
            </a:r>
            <a:r>
              <a:rPr lang="en-US" b="0" dirty="0" err="1"/>
              <a:t>nguyên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tưởng</a:t>
            </a:r>
            <a:r>
              <a:rPr lang="en-US" b="1" dirty="0"/>
              <a:t> SRGANs: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cách</a:t>
            </a:r>
            <a:r>
              <a:rPr lang="en-US" b="0" dirty="0"/>
              <a:t> </a:t>
            </a:r>
            <a:r>
              <a:rPr lang="en-US" b="0" dirty="0" err="1"/>
              <a:t>tiếp</a:t>
            </a:r>
            <a:r>
              <a:rPr lang="en-US" b="0" dirty="0"/>
              <a:t> </a:t>
            </a:r>
            <a:r>
              <a:rPr lang="en-US" b="0" dirty="0" err="1"/>
              <a:t>cận</a:t>
            </a:r>
            <a:r>
              <a:rPr lang="en-US" b="0" dirty="0"/>
              <a:t> </a:t>
            </a:r>
            <a:r>
              <a:rPr lang="en-US" b="0" dirty="0" err="1"/>
              <a:t>mới</a:t>
            </a:r>
            <a:r>
              <a:rPr lang="en-US" b="0" dirty="0"/>
              <a:t>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rất</a:t>
            </a:r>
            <a:r>
              <a:rPr lang="en-US" b="0" dirty="0"/>
              <a:t> </a:t>
            </a:r>
            <a:r>
              <a:rPr lang="en-US" b="0" dirty="0" err="1"/>
              <a:t>nhiều</a:t>
            </a:r>
            <a:r>
              <a:rPr lang="en-US" b="0" dirty="0"/>
              <a:t> </a:t>
            </a:r>
            <a:r>
              <a:rPr lang="en-US" b="0" dirty="0" err="1"/>
              <a:t>sự</a:t>
            </a:r>
            <a:r>
              <a:rPr lang="en-US" b="0" dirty="0"/>
              <a:t> </a:t>
            </a:r>
            <a:r>
              <a:rPr lang="en-US" b="0" dirty="0" err="1"/>
              <a:t>quan</a:t>
            </a:r>
            <a:r>
              <a:rPr lang="en-US" b="0" dirty="0"/>
              <a:t> </a:t>
            </a:r>
            <a:r>
              <a:rPr lang="en-US" b="0" dirty="0" err="1"/>
              <a:t>tâm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dung </a:t>
            </a:r>
            <a:r>
              <a:rPr lang="en-US" b="0" dirty="0" err="1"/>
              <a:t>mô</a:t>
            </a:r>
            <a:r>
              <a:rPr lang="en-US" b="0" dirty="0"/>
              <a:t> </a:t>
            </a:r>
            <a:r>
              <a:rPr lang="en-US" b="0" dirty="0" err="1"/>
              <a:t>hình</a:t>
            </a:r>
            <a:r>
              <a:rPr lang="en-US" b="0" dirty="0"/>
              <a:t> GAN </a:t>
            </a: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siêu</a:t>
            </a:r>
            <a:r>
              <a:rPr lang="en-US" b="0" dirty="0"/>
              <a:t> </a:t>
            </a: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giải</a:t>
            </a:r>
            <a:r>
              <a:rPr lang="en-US" b="0" dirty="0"/>
              <a:t> </a:t>
            </a:r>
            <a:r>
              <a:rPr lang="en-US" b="0" dirty="0" err="1"/>
              <a:t>ảnh</a:t>
            </a:r>
            <a:endParaRPr lang="en-US" b="0" dirty="0"/>
          </a:p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G(z) </a:t>
            </a:r>
            <a:r>
              <a:rPr lang="en-US" dirty="0" err="1"/>
              <a:t>để</a:t>
            </a:r>
            <a:r>
              <a:rPr lang="en-US" dirty="0"/>
              <a:t> generate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HR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latent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LR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5170B-CA6E-4BD2-B10A-5B29D4042321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641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r1/kbhytbt1345fv213lqvck3pw0000gn/T/com.microsoft.Powerpoint/converted_emf.em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https://cdn-images-1.medium.com/freeze/max/1000/1*_JJKGJ2ivyEpzGvNcRa7Kg.png?q=2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785794"/>
            <a:ext cx="9144000" cy="2492375"/>
          </a:xfrm>
          <a:ln>
            <a:miter lim="800000"/>
            <a:headEnd/>
            <a:tailEnd/>
          </a:ln>
        </p:spPr>
        <p:txBody>
          <a:bodyPr vert="horz" wrap="square" lIns="114287" tIns="58731" rIns="114287" bIns="58731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15000"/>
              </a:lnSpc>
              <a:defRPr/>
            </a:pP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Nghiên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cứu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mô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hình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mạng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SRGAN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trong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nâng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cao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độ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phân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giải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ảnh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và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ứng</a:t>
            </a:r>
            <a:r>
              <a:rPr lang="en-US" altLang="ko-KR" sz="3600" b="1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dụng</a:t>
            </a:r>
            <a:endParaRPr lang="en-US" altLang="ko-KR" sz="3600" b="1" dirty="0">
              <a:solidFill>
                <a:srgbClr val="0C029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ea typeface="HY견명조" pitchFamily="18" charset="-127"/>
            </a:endParaRP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187624" y="3786188"/>
            <a:ext cx="6746522" cy="45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8889" tIns="44445" rIns="88889" bIns="44445">
            <a:spAutoFit/>
          </a:bodyPr>
          <a:lstStyle/>
          <a:p>
            <a:pPr algn="ctr" defTabSz="877888"/>
            <a:r>
              <a:rPr lang="en-US" altLang="ko-KR" sz="2400" b="1" dirty="0" err="1">
                <a:solidFill>
                  <a:schemeClr val="tx1"/>
                </a:solidFill>
                <a:latin typeface="Palatino Linotype" pitchFamily="18" charset="0"/>
              </a:rPr>
              <a:t>Vũ</a:t>
            </a:r>
            <a:r>
              <a:rPr lang="en-US" altLang="ko-KR" sz="2400" b="1" dirty="0">
                <a:solidFill>
                  <a:schemeClr val="tx1"/>
                </a:solidFill>
                <a:latin typeface="Palatino Linotype" pitchFamily="18" charset="0"/>
              </a:rPr>
              <a:t> Anh Tú – K29A</a:t>
            </a:r>
            <a:endParaRPr lang="en-US" altLang="ko-KR" sz="2400" b="1" baseline="30000" dirty="0">
              <a:solidFill>
                <a:schemeClr val="tx1"/>
              </a:solidFill>
              <a:latin typeface="Palatino Linotype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21376-2F6B-FF47-B752-7E64A79CD97C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73441-9FA0-A64C-B883-869EAE731565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712DC4-C18E-284D-A5C9-0414E388881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70" y="4753297"/>
            <a:ext cx="1935659" cy="19356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899428"/>
            <a:ext cx="261321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Mô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SRGANs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9AF36-3AFA-4746-AFEF-2E59847A5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00" y="1392198"/>
            <a:ext cx="6769000" cy="3518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BB892-0BF8-FF4E-ABC0-2CB524A55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07" y="4941168"/>
            <a:ext cx="5264023" cy="7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482453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Mô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tạo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sinh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(Generator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6619E-EAB6-324E-B3B2-58C64A65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3468"/>
            <a:ext cx="57404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FD1BD-2895-9041-ADBB-BB726C72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8" y="4531677"/>
            <a:ext cx="2320585" cy="1273587"/>
          </a:xfrm>
          <a:prstGeom prst="rect">
            <a:avLst/>
          </a:prstGeom>
        </p:spPr>
      </p:pic>
      <p:pic>
        <p:nvPicPr>
          <p:cNvPr id="12" name="Picture 11" descr="C:\Users\Anhtus\Desktop\residual-block.png">
            <a:extLst>
              <a:ext uri="{FF2B5EF4-FFF2-40B4-BE49-F238E27FC236}">
                <a16:creationId xmlns:a16="http://schemas.microsoft.com/office/drawing/2014/main" id="{BD9499ED-B838-4E4D-B5C5-E5AF50B1888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56" y="4531677"/>
            <a:ext cx="2112031" cy="1651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F9B17-E828-6849-8D53-5913142C6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520" y="4561295"/>
            <a:ext cx="3181960" cy="810425"/>
          </a:xfrm>
          <a:prstGeom prst="rect">
            <a:avLst/>
          </a:prstGeom>
        </p:spPr>
      </p:pic>
      <p:sp>
        <p:nvSpPr>
          <p:cNvPr id="13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988" y="4149080"/>
            <a:ext cx="74068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 err="1" smtClean="0">
                <a:solidFill>
                  <a:srgbClr val="FF0000"/>
                </a:solidFill>
                <a:latin typeface="Source Sans Pro" panose="020B0604020202020204" charset="0"/>
              </a:rPr>
              <a:t>PReLU</a:t>
            </a:r>
            <a:r>
              <a:rPr lang="en-US" altLang="ko-KR" sz="12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endParaRPr lang="en-US" altLang="ko-KR" sz="1200" dirty="0">
              <a:solidFill>
                <a:schemeClr val="bg2"/>
              </a:solidFill>
              <a:latin typeface="Source Sans Pro" panose="020B0604020202020204" charset="0"/>
            </a:endParaRPr>
          </a:p>
        </p:txBody>
      </p:sp>
      <p:sp>
        <p:nvSpPr>
          <p:cNvPr id="14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729" y="4142061"/>
            <a:ext cx="74068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 err="1" smtClean="0">
                <a:solidFill>
                  <a:srgbClr val="FF0000"/>
                </a:solidFill>
                <a:latin typeface="Source Sans Pro" panose="020B0604020202020204" charset="0"/>
              </a:rPr>
              <a:t>ResNet</a:t>
            </a:r>
            <a:r>
              <a:rPr lang="en-US" altLang="ko-KR" sz="12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endParaRPr lang="en-US" altLang="ko-KR" sz="1200" dirty="0">
              <a:solidFill>
                <a:schemeClr val="bg2"/>
              </a:solidFill>
              <a:latin typeface="Source Sans Pro" panose="020B0604020202020204" charset="0"/>
            </a:endParaRPr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5714" y="4142060"/>
            <a:ext cx="103865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 err="1" smtClean="0">
                <a:solidFill>
                  <a:srgbClr val="FF0000"/>
                </a:solidFill>
                <a:latin typeface="Source Sans Pro" panose="020B0604020202020204" charset="0"/>
              </a:rPr>
              <a:t>PixelShuffler</a:t>
            </a:r>
            <a:r>
              <a:rPr lang="en-US" altLang="ko-KR" sz="12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endParaRPr lang="en-US" altLang="ko-KR" sz="1200" dirty="0">
              <a:solidFill>
                <a:schemeClr val="bg2"/>
              </a:solidFill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07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52565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Mô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phân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biệt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(Discriminator Network)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30E1-21F9-3D49-A321-84E119A8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48" y="2132856"/>
            <a:ext cx="6759592" cy="15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52565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Hàm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mất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mát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cảm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quan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(Perceptual Loss)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2E770A-951A-7E4B-AC78-10EEE8F5E7C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77733" y="1759450"/>
            <a:ext cx="4788533" cy="1221321"/>
          </a:xfrm>
          <a:prstGeom prst="rect">
            <a:avLst/>
          </a:prstGeom>
        </p:spPr>
      </p:pic>
      <p:sp>
        <p:nvSpPr>
          <p:cNvPr id="10" name="Text Box 24">
            <a:extLst>
              <a:ext uri="{FF2B5EF4-FFF2-40B4-BE49-F238E27FC236}">
                <a16:creationId xmlns:a16="http://schemas.microsoft.com/office/drawing/2014/main" id="{B9BCAF8E-CB1B-3C4F-802E-6DBA349AF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038" y="3507898"/>
            <a:ext cx="52565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Hàm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mất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mát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nội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dung (Content Loss)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6447245-DFB8-B740-A912-9E1F235E96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369219"/>
              </p:ext>
            </p:extLst>
          </p:nvPr>
        </p:nvGraphicFramePr>
        <p:xfrm>
          <a:off x="1990105" y="5860443"/>
          <a:ext cx="5318199" cy="808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8" r:id="rId5" imgW="3924300" imgH="596900" progId="Equation.DSMT4">
                  <p:embed/>
                </p:oleObj>
              </mc:Choice>
              <mc:Fallback>
                <p:oleObj r:id="rId5" imgW="3924300" imgH="5969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105" y="5860443"/>
                        <a:ext cx="5318199" cy="8089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Káº¿t quáº£ hÃ¬nh áº£nh cho VGG19">
            <a:extLst>
              <a:ext uri="{FF2B5EF4-FFF2-40B4-BE49-F238E27FC236}">
                <a16:creationId xmlns:a16="http://schemas.microsoft.com/office/drawing/2014/main" id="{7ACE1E67-ACFF-3C4F-84B3-33DEEC94BFD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06" y="3992179"/>
            <a:ext cx="3164586" cy="1746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35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52565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Hàm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mất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mát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đối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nghịch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(Adversarial Loss)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F2C4B09-7B98-784D-9C11-7DDB0C2A3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265282"/>
              </p:ext>
            </p:extLst>
          </p:nvPr>
        </p:nvGraphicFramePr>
        <p:xfrm>
          <a:off x="3100799" y="1466835"/>
          <a:ext cx="2839353" cy="666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7" r:id="rId4" imgW="2070100" imgH="495300" progId="Equation.DSMT4">
                  <p:embed/>
                </p:oleObj>
              </mc:Choice>
              <mc:Fallback>
                <p:oleObj r:id="rId4" imgW="2070100" imgH="495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799" y="1466835"/>
                        <a:ext cx="2839353" cy="6660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1431" name="Picture 1158" descr="https://cdn-images-1.medium.com/freeze/max/1000/1*_JJKGJ2ivyEpzGvNcRa7Kg.png?q=20">
            <a:extLst>
              <a:ext uri="{FF2B5EF4-FFF2-40B4-BE49-F238E27FC236}">
                <a16:creationId xmlns:a16="http://schemas.microsoft.com/office/drawing/2014/main" id="{17DA4976-C3EB-EC4F-8E52-D58E315C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2767186"/>
            <a:ext cx="4824536" cy="319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24">
            <a:extLst>
              <a:ext uri="{FF2B5EF4-FFF2-40B4-BE49-F238E27FC236}">
                <a16:creationId xmlns:a16="http://schemas.microsoft.com/office/drawing/2014/main" id="{19C22F4B-3BCC-ED40-820F-A2070BDF6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038" y="2397854"/>
            <a:ext cx="525658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Mô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hoá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SRGANs</a:t>
            </a:r>
          </a:p>
        </p:txBody>
      </p:sp>
    </p:spTree>
    <p:extLst>
      <p:ext uri="{BB962C8B-B14F-4D97-AF65-F5344CB8AC3E}">
        <p14:creationId xmlns:p14="http://schemas.microsoft.com/office/powerpoint/2010/main" val="3041998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378180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Kết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quả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thực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nghiệm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 Box 24">
            <a:extLst>
              <a:ext uri="{FF2B5EF4-FFF2-40B4-BE49-F238E27FC236}">
                <a16:creationId xmlns:a16="http://schemas.microsoft.com/office/drawing/2014/main" id="{15597A7B-248B-B442-9D35-43BF8F27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777686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Bộ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dữ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liệu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: VN-Celeb 23.000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của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1000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người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VN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đươc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cung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cấp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bởi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b="1" dirty="0" err="1"/>
              <a:t>AIviVN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0E56F-5CEB-F84B-8CD5-FAE21C75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10" y="1828497"/>
            <a:ext cx="6409780" cy="32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3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8552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altLang="ko-KR" sz="2400" b="1" i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24">
            <a:extLst>
              <a:ext uri="{FF2B5EF4-FFF2-40B4-BE49-F238E27FC236}">
                <a16:creationId xmlns:a16="http://schemas.microsoft.com/office/drawing/2014/main" id="{15597A7B-248B-B442-9D35-43BF8F27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777686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9863A-AF13-2D4A-A30D-AFCD10B4B3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" y="2276872"/>
            <a:ext cx="9144000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4BC13-BCCB-BE4E-B5F5-F2EABD96FB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" y="3789040"/>
            <a:ext cx="9144000" cy="1463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9909B1-C463-B64B-BCDF-BAC8DCAB36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1208"/>
            <a:ext cx="9144000" cy="146304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A8AE59-AE7C-5743-8376-CD856C1BD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540280"/>
              </p:ext>
            </p:extLst>
          </p:nvPr>
        </p:nvGraphicFramePr>
        <p:xfrm>
          <a:off x="2888646" y="915649"/>
          <a:ext cx="5859818" cy="1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2262">
                  <a:extLst>
                    <a:ext uri="{9D8B030D-6E8A-4147-A177-3AD203B41FA5}">
                      <a16:colId xmlns:a16="http://schemas.microsoft.com/office/drawing/2014/main" val="1898041025"/>
                    </a:ext>
                  </a:extLst>
                </a:gridCol>
                <a:gridCol w="1925536">
                  <a:extLst>
                    <a:ext uri="{9D8B030D-6E8A-4147-A177-3AD203B41FA5}">
                      <a16:colId xmlns:a16="http://schemas.microsoft.com/office/drawing/2014/main" val="779494750"/>
                    </a:ext>
                  </a:extLst>
                </a:gridCol>
                <a:gridCol w="1922020">
                  <a:extLst>
                    <a:ext uri="{9D8B030D-6E8A-4147-A177-3AD203B41FA5}">
                      <a16:colId xmlns:a16="http://schemas.microsoft.com/office/drawing/2014/main" val="1491076990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Phương pháp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6399497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Nearest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eighbor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24.83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8399958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Bilinear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3281038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Bicubic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28.33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0446627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SRGANs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27.92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410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77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8552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altLang="ko-KR" sz="2400" b="1" i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24">
            <a:extLst>
              <a:ext uri="{FF2B5EF4-FFF2-40B4-BE49-F238E27FC236}">
                <a16:creationId xmlns:a16="http://schemas.microsoft.com/office/drawing/2014/main" id="{15597A7B-248B-B442-9D35-43BF8F27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777686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D8346-1412-604F-9332-874A343A7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6344"/>
            <a:ext cx="9144000" cy="146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AC06F2-1D3C-2D40-9196-1441FA5628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" y="3972266"/>
            <a:ext cx="9144000" cy="1463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EAEDD3-CBED-9048-942E-4F40D4C4BC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" y="5460087"/>
            <a:ext cx="9144000" cy="146304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36F4D3F-4F90-B348-ABA5-E044D5A7F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19559"/>
              </p:ext>
            </p:extLst>
          </p:nvPr>
        </p:nvGraphicFramePr>
        <p:xfrm>
          <a:off x="2987824" y="1066056"/>
          <a:ext cx="5859818" cy="1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2262">
                  <a:extLst>
                    <a:ext uri="{9D8B030D-6E8A-4147-A177-3AD203B41FA5}">
                      <a16:colId xmlns:a16="http://schemas.microsoft.com/office/drawing/2014/main" val="1141839723"/>
                    </a:ext>
                  </a:extLst>
                </a:gridCol>
                <a:gridCol w="1925536">
                  <a:extLst>
                    <a:ext uri="{9D8B030D-6E8A-4147-A177-3AD203B41FA5}">
                      <a16:colId xmlns:a16="http://schemas.microsoft.com/office/drawing/2014/main" val="2514722498"/>
                    </a:ext>
                  </a:extLst>
                </a:gridCol>
                <a:gridCol w="1922020">
                  <a:extLst>
                    <a:ext uri="{9D8B030D-6E8A-4147-A177-3AD203B41FA5}">
                      <a16:colId xmlns:a16="http://schemas.microsoft.com/office/drawing/2014/main" val="2398132958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Phương pháp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7463749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Nearest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eighbor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8488535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Bilinear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5764980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Bicubic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939009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SRGANs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vi-VN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8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9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8552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altLang="ko-KR" sz="2400" b="1" i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24">
            <a:extLst>
              <a:ext uri="{FF2B5EF4-FFF2-40B4-BE49-F238E27FC236}">
                <a16:creationId xmlns:a16="http://schemas.microsoft.com/office/drawing/2014/main" id="{15597A7B-248B-B442-9D35-43BF8F27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777686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C:\Users\Anhtus\Desktop\591064aeb26af-img15.jpg">
            <a:extLst>
              <a:ext uri="{FF2B5EF4-FFF2-40B4-BE49-F238E27FC236}">
                <a16:creationId xmlns:a16="http://schemas.microsoft.com/office/drawing/2014/main" id="{BA20BF54-470C-DF42-AD03-50C813E3227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27" y="1565121"/>
            <a:ext cx="5648346" cy="4002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30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8552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2400" b="1" i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altLang="ko-KR" sz="2400" b="1" i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24">
            <a:extLst>
              <a:ext uri="{FF2B5EF4-FFF2-40B4-BE49-F238E27FC236}">
                <a16:creationId xmlns:a16="http://schemas.microsoft.com/office/drawing/2014/main" id="{15597A7B-248B-B442-9D35-43BF8F27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99428"/>
            <a:ext cx="777686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C:\Users\Anhtus\Desktop\Untitled.png">
            <a:extLst>
              <a:ext uri="{FF2B5EF4-FFF2-40B4-BE49-F238E27FC236}">
                <a16:creationId xmlns:a16="http://schemas.microsoft.com/office/drawing/2014/main" id="{20173775-D29D-924C-83CB-727D5A13DC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268760"/>
            <a:ext cx="4031615" cy="238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Anhtus\Desktop\Untitled.png">
            <a:extLst>
              <a:ext uri="{FF2B5EF4-FFF2-40B4-BE49-F238E27FC236}">
                <a16:creationId xmlns:a16="http://schemas.microsoft.com/office/drawing/2014/main" id="{56AAC5CD-CC43-9647-9B97-502006C4F60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25" y="3892763"/>
            <a:ext cx="4126865" cy="248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Anhtus\Desktop\Untitled.png">
            <a:extLst>
              <a:ext uri="{FF2B5EF4-FFF2-40B4-BE49-F238E27FC236}">
                <a16:creationId xmlns:a16="http://schemas.microsoft.com/office/drawing/2014/main" id="{47EE7932-C21B-9D4F-AF65-A186265F82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91" y="2500228"/>
            <a:ext cx="3951605" cy="2440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Box 24">
            <a:extLst>
              <a:ext uri="{FF2B5EF4-FFF2-40B4-BE49-F238E27FC236}">
                <a16:creationId xmlns:a16="http://schemas.microsoft.com/office/drawing/2014/main" id="{4C955FBF-34A1-9E4F-9613-819BB6256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3573016"/>
            <a:ext cx="208823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Nearest Neighbor up-sample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24">
            <a:extLst>
              <a:ext uri="{FF2B5EF4-FFF2-40B4-BE49-F238E27FC236}">
                <a16:creationId xmlns:a16="http://schemas.microsoft.com/office/drawing/2014/main" id="{CC16E4FC-7A8B-6941-A17C-0AB5503DA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234" y="6350450"/>
            <a:ext cx="141972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Bicubic up-sample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Box 24">
            <a:extLst>
              <a:ext uri="{FF2B5EF4-FFF2-40B4-BE49-F238E27FC236}">
                <a16:creationId xmlns:a16="http://schemas.microsoft.com/office/drawing/2014/main" id="{23713C5C-4006-D748-946B-457FC984C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0272" y="4903416"/>
            <a:ext cx="208823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SRGANs up-sample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7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914400" y="1070415"/>
            <a:ext cx="770413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Độ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giải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ảnh</a:t>
            </a:r>
            <a:endParaRPr lang="en-US" altLang="ko-KR" sz="2200" b="1" dirty="0"/>
          </a:p>
        </p:txBody>
      </p:sp>
      <p:sp>
        <p:nvSpPr>
          <p:cNvPr id="10" name="Oval 25"/>
          <p:cNvSpPr>
            <a:spLocks noChangeArrowheads="1"/>
          </p:cNvSpPr>
          <p:nvPr/>
        </p:nvSpPr>
        <p:spPr bwMode="auto">
          <a:xfrm>
            <a:off x="762000" y="1285859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914400" y="1785926"/>
            <a:ext cx="7704138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Mạng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tạo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sinh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biệt</a:t>
            </a:r>
            <a:r>
              <a:rPr lang="en-US" altLang="ko-KR" sz="2200" b="1" dirty="0"/>
              <a:t> (GAN)</a:t>
            </a:r>
          </a:p>
        </p:txBody>
      </p:sp>
      <p:sp>
        <p:nvSpPr>
          <p:cNvPr id="12" name="Oval 25"/>
          <p:cNvSpPr>
            <a:spLocks noChangeArrowheads="1"/>
          </p:cNvSpPr>
          <p:nvPr/>
        </p:nvSpPr>
        <p:spPr bwMode="auto">
          <a:xfrm>
            <a:off x="762000" y="1928801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920750" y="2411402"/>
            <a:ext cx="7704138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Mạng</a:t>
            </a:r>
            <a:r>
              <a:rPr lang="en-US" altLang="ko-KR" sz="2200" b="1" dirty="0"/>
              <a:t> SRGAN </a:t>
            </a:r>
            <a:r>
              <a:rPr lang="en-US" altLang="ko-KR" sz="2200" b="1" dirty="0" err="1"/>
              <a:t>và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ứng</a:t>
            </a:r>
            <a:r>
              <a:rPr lang="en-US" altLang="ko-KR" sz="2200" b="1" dirty="0"/>
              <a:t> dung </a:t>
            </a:r>
            <a:r>
              <a:rPr lang="en-US" altLang="ko-KR" sz="2200" b="1" dirty="0" err="1"/>
              <a:t>trong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nâng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cao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độ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phân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giải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ảnh</a:t>
            </a:r>
            <a:r>
              <a:rPr lang="en-US" altLang="ko-KR" sz="2200" b="1" dirty="0"/>
              <a:t> </a:t>
            </a:r>
          </a:p>
        </p:txBody>
      </p:sp>
      <p:sp>
        <p:nvSpPr>
          <p:cNvPr id="14" name="Oval 25"/>
          <p:cNvSpPr>
            <a:spLocks noChangeArrowheads="1"/>
          </p:cNvSpPr>
          <p:nvPr/>
        </p:nvSpPr>
        <p:spPr bwMode="auto">
          <a:xfrm>
            <a:off x="768350" y="2554277"/>
            <a:ext cx="134938" cy="125412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914400" y="3176512"/>
            <a:ext cx="7704138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Kết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quả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thực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nghiệm</a:t>
            </a:r>
            <a:endParaRPr lang="en-US" altLang="ko-KR" sz="2200" b="1" dirty="0"/>
          </a:p>
        </p:txBody>
      </p:sp>
      <p:sp>
        <p:nvSpPr>
          <p:cNvPr id="18" name="Oval 25"/>
          <p:cNvSpPr>
            <a:spLocks noChangeArrowheads="1"/>
          </p:cNvSpPr>
          <p:nvPr/>
        </p:nvSpPr>
        <p:spPr bwMode="auto">
          <a:xfrm>
            <a:off x="762000" y="3319387"/>
            <a:ext cx="134938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972319" y="3775000"/>
            <a:ext cx="7704137" cy="446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sz="2200" b="1" dirty="0" err="1"/>
              <a:t>Kết</a:t>
            </a:r>
            <a:r>
              <a:rPr lang="en-US" altLang="ko-KR" sz="2200" b="1" dirty="0"/>
              <a:t> </a:t>
            </a:r>
            <a:r>
              <a:rPr lang="en-US" altLang="ko-KR" sz="2200" b="1" dirty="0" err="1"/>
              <a:t>luận</a:t>
            </a:r>
            <a:endParaRPr lang="en-US" altLang="ko-KR" sz="2200" b="1" dirty="0"/>
          </a:p>
        </p:txBody>
      </p:sp>
      <p:sp>
        <p:nvSpPr>
          <p:cNvPr id="20" name="Oval 25"/>
          <p:cNvSpPr>
            <a:spLocks noChangeArrowheads="1"/>
          </p:cNvSpPr>
          <p:nvPr/>
        </p:nvSpPr>
        <p:spPr bwMode="auto">
          <a:xfrm>
            <a:off x="766763" y="3917875"/>
            <a:ext cx="134937" cy="125413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ko-KR"/>
          </a:p>
        </p:txBody>
      </p: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16" name="Line 31">
            <a:extLst>
              <a:ext uri="{FF2B5EF4-FFF2-40B4-BE49-F238E27FC236}">
                <a16:creationId xmlns:a16="http://schemas.microsoft.com/office/drawing/2014/main" id="{A91EB084-62DC-374A-B917-8639997AC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Box 33">
            <a:extLst>
              <a:ext uri="{FF2B5EF4-FFF2-40B4-BE49-F238E27FC236}">
                <a16:creationId xmlns:a16="http://schemas.microsoft.com/office/drawing/2014/main" id="{22DB2BFC-497E-0A4D-AFAC-8E161BED1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1797287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Đề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cương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3DE840-2DC1-7C40-BBEA-7D14CB419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" y="1700808"/>
            <a:ext cx="9144000" cy="24923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114287" tIns="58731" rIns="114287" bIns="58731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15000"/>
              </a:lnSpc>
              <a:defRPr/>
            </a:pP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Em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xin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chân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thành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cảm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 </a:t>
            </a:r>
            <a:r>
              <a:rPr lang="en-US" altLang="ko-KR" sz="3600" b="1" kern="0" dirty="0" err="1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ơn</a:t>
            </a:r>
            <a:r>
              <a:rPr lang="en-US" altLang="ko-KR" sz="3600" b="1" kern="0" dirty="0">
                <a:solidFill>
                  <a:srgbClr val="0C029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BCDCB-3FE0-924A-8FF3-89CE72ECE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97" y="3510116"/>
            <a:ext cx="48895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16632"/>
            <a:ext cx="136815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9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1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4232F-7157-4147-9925-19A0D437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15" y="1259658"/>
            <a:ext cx="5751370" cy="3177454"/>
          </a:xfrm>
          <a:prstGeom prst="rect">
            <a:avLst/>
          </a:prstGeom>
        </p:spPr>
      </p:pic>
      <p:sp>
        <p:nvSpPr>
          <p:cNvPr id="17" name="Text Box 24">
            <a:extLst>
              <a:ext uri="{FF2B5EF4-FFF2-40B4-BE49-F238E27FC236}">
                <a16:creationId xmlns:a16="http://schemas.microsoft.com/office/drawing/2014/main" id="{D1B9AA71-172A-2443-8ACC-DAFE1F6E2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571836"/>
            <a:ext cx="77041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Định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nghĩa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: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mức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chi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tiết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thông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tin)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chứa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bức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endParaRPr lang="en-US" altLang="ko-KR" dirty="0">
              <a:solidFill>
                <a:schemeClr val="bg2"/>
              </a:solidFill>
              <a:latin typeface="Source Sans Pro" panose="020B0604020202020204" charset="0"/>
            </a:endParaRPr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0" y="5003884"/>
            <a:ext cx="77041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DPI (Dots per inch):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chỉ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để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phân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giải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in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ấn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. </a:t>
            </a:r>
          </a:p>
        </p:txBody>
      </p:sp>
      <p:sp>
        <p:nvSpPr>
          <p:cNvPr id="19" name="Line 31">
            <a:extLst>
              <a:ext uri="{FF2B5EF4-FFF2-40B4-BE49-F238E27FC236}">
                <a16:creationId xmlns:a16="http://schemas.microsoft.com/office/drawing/2014/main" id="{AFBAB093-A3CF-6443-90BD-D1C8422F2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Box 33">
            <a:extLst>
              <a:ext uri="{FF2B5EF4-FFF2-40B4-BE49-F238E27FC236}">
                <a16:creationId xmlns:a16="http://schemas.microsoft.com/office/drawing/2014/main" id="{E8D44019-9F31-E34A-9629-257FBB0E0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310373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Độ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giải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ảnh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4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1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0" y="5651956"/>
            <a:ext cx="77041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Các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yếu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tố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hưởng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đến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chất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lượng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gồm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có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toán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tử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mờ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(H),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hưởng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bởi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chuyển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động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của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(F),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quá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trình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giảm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mẫu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(D)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của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cảm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biến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nhiễu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D91BF8-1E0A-7844-9C26-5362733F0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1651A56-F973-4F4A-B0AB-5C203BDA9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144252"/>
              </p:ext>
            </p:extLst>
          </p:nvPr>
        </p:nvGraphicFramePr>
        <p:xfrm>
          <a:off x="1404007" y="974367"/>
          <a:ext cx="5976664" cy="350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21" r:id="rId4" imgW="17424400" imgH="10045700" progId="Visio.Drawing.11">
                  <p:embed/>
                </p:oleObj>
              </mc:Choice>
              <mc:Fallback>
                <p:oleObj r:id="rId4" imgW="17424400" imgH="100457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007" y="974367"/>
                        <a:ext cx="5976664" cy="3503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9500A51-0B5A-1E42-BB5A-00105E452B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014308"/>
              </p:ext>
            </p:extLst>
          </p:nvPr>
        </p:nvGraphicFramePr>
        <p:xfrm>
          <a:off x="2969121" y="4862253"/>
          <a:ext cx="3456385" cy="405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22" r:id="rId6" imgW="2044700" imgH="241300" progId="Equation.DSMT4">
                  <p:embed/>
                </p:oleObj>
              </mc:Choice>
              <mc:Fallback>
                <p:oleObj r:id="rId6" imgW="20447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9121" y="4862253"/>
                        <a:ext cx="3456385" cy="4053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31">
            <a:extLst>
              <a:ext uri="{FF2B5EF4-FFF2-40B4-BE49-F238E27FC236}">
                <a16:creationId xmlns:a16="http://schemas.microsoft.com/office/drawing/2014/main" id="{23625C84-063D-6748-B84E-7F300A7ED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958" y="701377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33">
            <a:extLst>
              <a:ext uri="{FF2B5EF4-FFF2-40B4-BE49-F238E27FC236}">
                <a16:creationId xmlns:a16="http://schemas.microsoft.com/office/drawing/2014/main" id="{B61036E2-02EF-DF44-9C7B-52113F7E3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564"/>
            <a:ext cx="310373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Độ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giải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ảnh</a:t>
            </a:r>
            <a:endParaRPr lang="en-US" altLang="ko-KR" sz="2400" b="1" i="1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8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</p:txBody>
      </p:sp>
      <p:cxnSp>
        <p:nvCxnSpPr>
          <p:cNvPr id="24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5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F5C7E13D-DC32-9843-B575-974B44A6B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82" y="971436"/>
            <a:ext cx="662041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Mô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hình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mạng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tạo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sinh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(Generative Model)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A4C3B-FDCA-6249-BA5E-C346C796A4F3}"/>
              </a:ext>
            </a:extLst>
          </p:cNvPr>
          <p:cNvSpPr/>
          <p:nvPr/>
        </p:nvSpPr>
        <p:spPr bwMode="auto">
          <a:xfrm>
            <a:off x="1187624" y="1681362"/>
            <a:ext cx="1944216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True distribution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4EA49D-4EC8-4043-997D-DE9B9D163A5B}"/>
              </a:ext>
            </a:extLst>
          </p:cNvPr>
          <p:cNvSpPr/>
          <p:nvPr/>
        </p:nvSpPr>
        <p:spPr bwMode="auto">
          <a:xfrm>
            <a:off x="3779912" y="1681362"/>
            <a:ext cx="1728192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Samples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4D0726-7E92-F241-955B-4F48170D3BB1}"/>
              </a:ext>
            </a:extLst>
          </p:cNvPr>
          <p:cNvSpPr/>
          <p:nvPr/>
        </p:nvSpPr>
        <p:spPr bwMode="auto">
          <a:xfrm>
            <a:off x="6156176" y="1681362"/>
            <a:ext cx="1943250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Estimate density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3F8AD-51EE-1D41-ABBD-418C52B03A1B}"/>
              </a:ext>
            </a:extLst>
          </p:cNvPr>
          <p:cNvCxnSpPr>
            <a:stCxn id="4" idx="3"/>
            <a:endCxn id="9" idx="1"/>
          </p:cNvCxnSpPr>
          <p:nvPr/>
        </p:nvCxnSpPr>
        <p:spPr bwMode="auto">
          <a:xfrm>
            <a:off x="3131840" y="2077406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FA3B7-B0E2-5147-B8F4-AE5E7709AE04}"/>
              </a:ext>
            </a:extLst>
          </p:cNvPr>
          <p:cNvCxnSpPr>
            <a:stCxn id="9" idx="3"/>
            <a:endCxn id="10" idx="1"/>
          </p:cNvCxnSpPr>
          <p:nvPr/>
        </p:nvCxnSpPr>
        <p:spPr bwMode="auto">
          <a:xfrm>
            <a:off x="5508104" y="2077406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4" name="Down Arrow 13">
            <a:extLst>
              <a:ext uri="{FF2B5EF4-FFF2-40B4-BE49-F238E27FC236}">
                <a16:creationId xmlns:a16="http://schemas.microsoft.com/office/drawing/2014/main" id="{23434772-166B-AF46-8F01-545F49330E9C}"/>
              </a:ext>
            </a:extLst>
          </p:cNvPr>
          <p:cNvSpPr/>
          <p:nvPr/>
        </p:nvSpPr>
        <p:spPr bwMode="auto">
          <a:xfrm>
            <a:off x="4644008" y="3045227"/>
            <a:ext cx="144016" cy="527789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5" name="Text Box 24">
            <a:extLst>
              <a:ext uri="{FF2B5EF4-FFF2-40B4-BE49-F238E27FC236}">
                <a16:creationId xmlns:a16="http://schemas.microsoft.com/office/drawing/2014/main" id="{64832B7C-D14F-8A4D-A20D-8F55D5169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824385"/>
            <a:ext cx="7704138" cy="844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Variational Autoencoders</a:t>
            </a:r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Generative Adversarial Nets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41789"/>
              </p:ext>
            </p:extLst>
          </p:nvPr>
        </p:nvGraphicFramePr>
        <p:xfrm>
          <a:off x="1874043" y="2073370"/>
          <a:ext cx="393701" cy="26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0" name="Equation" r:id="rId4" imgW="393480" imgH="266400" progId="Equation.DSMT4">
                  <p:embed/>
                </p:oleObj>
              </mc:Choice>
              <mc:Fallback>
                <p:oleObj name="Equation" r:id="rId4" imgW="3934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4043" y="2073370"/>
                        <a:ext cx="393701" cy="266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064051"/>
              </p:ext>
            </p:extLst>
          </p:nvPr>
        </p:nvGraphicFramePr>
        <p:xfrm>
          <a:off x="4008438" y="2073197"/>
          <a:ext cx="1270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1" name="Equation" r:id="rId6" imgW="1269720" imgH="266400" progId="Equation.DSMT4">
                  <p:embed/>
                </p:oleObj>
              </mc:Choice>
              <mc:Fallback>
                <p:oleObj name="Equation" r:id="rId6" imgW="1269720" imgH="2664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8438" y="2073197"/>
                        <a:ext cx="12700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941330"/>
              </p:ext>
            </p:extLst>
          </p:nvPr>
        </p:nvGraphicFramePr>
        <p:xfrm>
          <a:off x="6823075" y="2030334"/>
          <a:ext cx="393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2" name="Equation" r:id="rId8" imgW="393480" imgH="355320" progId="Equation.DSMT4">
                  <p:embed/>
                </p:oleObj>
              </mc:Choice>
              <mc:Fallback>
                <p:oleObj name="Equation" r:id="rId8" imgW="393480" imgH="35532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23075" y="2030334"/>
                        <a:ext cx="393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0BAA4C3B-FDCA-6249-BA5E-C346C796A4F3}"/>
              </a:ext>
            </a:extLst>
          </p:cNvPr>
          <p:cNvSpPr/>
          <p:nvPr/>
        </p:nvSpPr>
        <p:spPr bwMode="auto">
          <a:xfrm>
            <a:off x="1188246" y="4238225"/>
            <a:ext cx="1944216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True distribution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4EA49D-4EC8-4043-997D-DE9B9D163A5B}"/>
              </a:ext>
            </a:extLst>
          </p:cNvPr>
          <p:cNvSpPr/>
          <p:nvPr/>
        </p:nvSpPr>
        <p:spPr bwMode="auto">
          <a:xfrm>
            <a:off x="3780534" y="4238225"/>
            <a:ext cx="1728192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Samples</a:t>
            </a:r>
          </a:p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4D0726-7E92-F241-955B-4F48170D3BB1}"/>
              </a:ext>
            </a:extLst>
          </p:cNvPr>
          <p:cNvSpPr/>
          <p:nvPr/>
        </p:nvSpPr>
        <p:spPr bwMode="auto">
          <a:xfrm>
            <a:off x="6156797" y="4238225"/>
            <a:ext cx="2402197" cy="792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Estimate </a:t>
            </a:r>
            <a:r>
              <a:rPr lang="en-US" dirty="0">
                <a:ea typeface="굴림" pitchFamily="50" charset="-127"/>
              </a:rPr>
              <a:t>Generator</a:t>
            </a: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굴림" pitchFamily="50" charset="-127"/>
              </a:rPr>
              <a:t>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63F8AD-51EE-1D41-ABBD-418C52B03A1B}"/>
              </a:ext>
            </a:extLst>
          </p:cNvPr>
          <p:cNvCxnSpPr>
            <a:stCxn id="30" idx="3"/>
            <a:endCxn id="31" idx="1"/>
          </p:cNvCxnSpPr>
          <p:nvPr/>
        </p:nvCxnSpPr>
        <p:spPr bwMode="auto">
          <a:xfrm>
            <a:off x="3132462" y="4634269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BFA3B7-B0E2-5147-B8F4-AE5E7709AE04}"/>
              </a:ext>
            </a:extLst>
          </p:cNvPr>
          <p:cNvCxnSpPr>
            <a:stCxn id="31" idx="3"/>
            <a:endCxn id="32" idx="1"/>
          </p:cNvCxnSpPr>
          <p:nvPr/>
        </p:nvCxnSpPr>
        <p:spPr bwMode="auto">
          <a:xfrm>
            <a:off x="5508726" y="4634269"/>
            <a:ext cx="64807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445968"/>
              </p:ext>
            </p:extLst>
          </p:nvPr>
        </p:nvGraphicFramePr>
        <p:xfrm>
          <a:off x="1874665" y="4630233"/>
          <a:ext cx="393701" cy="26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3" name="Equation" r:id="rId10" imgW="393480" imgH="266400" progId="Equation.DSMT4">
                  <p:embed/>
                </p:oleObj>
              </mc:Choice>
              <mc:Fallback>
                <p:oleObj name="Equation" r:id="rId10" imgW="393480" imgH="2664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4665" y="4630233"/>
                        <a:ext cx="393701" cy="266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601132"/>
              </p:ext>
            </p:extLst>
          </p:nvPr>
        </p:nvGraphicFramePr>
        <p:xfrm>
          <a:off x="4009060" y="4630060"/>
          <a:ext cx="1270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4" name="Equation" r:id="rId11" imgW="1269720" imgH="266400" progId="Equation.DSMT4">
                  <p:embed/>
                </p:oleObj>
              </mc:Choice>
              <mc:Fallback>
                <p:oleObj name="Equation" r:id="rId11" imgW="1269720" imgH="26640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9060" y="4630060"/>
                        <a:ext cx="12700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09198"/>
              </p:ext>
            </p:extLst>
          </p:nvPr>
        </p:nvGraphicFramePr>
        <p:xfrm>
          <a:off x="7147547" y="4575179"/>
          <a:ext cx="393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5" name="Equation" r:id="rId12" imgW="393480" imgH="266400" progId="Equation.DSMT4">
                  <p:embed/>
                </p:oleObj>
              </mc:Choice>
              <mc:Fallback>
                <p:oleObj name="Equation" r:id="rId12" imgW="393480" imgH="2664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47547" y="4575179"/>
                        <a:ext cx="393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95" descr="Káº¿t quáº£ hÃ¬nh áº£nh cho deep mod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8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</p:txBody>
      </p:sp>
      <p:cxnSp>
        <p:nvCxnSpPr>
          <p:cNvPr id="24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5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pic>
        <p:nvPicPr>
          <p:cNvPr id="26" name="Picture 25" descr="MacOS El Capitan:Users:macbookpro:Desktop:Ảnh chụp Màn hình 2018-02-07 lúc 09.19.0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0" y="1340768"/>
            <a:ext cx="7675463" cy="28337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4">
            <a:extLst>
              <a:ext uri="{FF2B5EF4-FFF2-40B4-BE49-F238E27FC236}">
                <a16:creationId xmlns:a16="http://schemas.microsoft.com/office/drawing/2014/main" id="{24989A71-EF5F-DA41-9E95-7D9CCA393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974257"/>
            <a:ext cx="77041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Lần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đầu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tiên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được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Ian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J.Goodfellow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các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cộng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sự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giới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thiệu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vào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tháng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10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năm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323850" y="314325"/>
            <a:ext cx="5719836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  <a:p>
            <a:endParaRPr lang="en-US" altLang="ko-KR" sz="2400" b="1" i="1" baseline="30000" dirty="0">
              <a:solidFill>
                <a:srgbClr val="FF0000"/>
              </a:solidFill>
              <a:latin typeface="Verdana" pitchFamily="34" charset="0"/>
            </a:endParaRPr>
          </a:p>
        </p:txBody>
      </p:sp>
      <p:cxnSp>
        <p:nvCxnSpPr>
          <p:cNvPr id="13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4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48" y="5271798"/>
            <a:ext cx="7168149" cy="62672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80" y="1307368"/>
            <a:ext cx="7296328" cy="3733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5787162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tạo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sinh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phân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</a:t>
            </a:r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biệt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(GANs)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1268760"/>
            <a:ext cx="4048125" cy="2838450"/>
          </a:xfrm>
          <a:prstGeom prst="rect">
            <a:avLst/>
          </a:prstGeom>
        </p:spPr>
      </p:pic>
      <p:sp>
        <p:nvSpPr>
          <p:cNvPr id="15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4276814"/>
            <a:ext cx="836327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Ngoài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ra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GANs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đã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được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ứng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dụng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các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lĩnh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vực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cần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độ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chính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xác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cao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như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y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tế</a:t>
            </a:r>
            <a:endParaRPr lang="en-US" altLang="ko-KR" sz="1600" dirty="0">
              <a:solidFill>
                <a:schemeClr val="bg2"/>
              </a:solidFill>
              <a:latin typeface="Source Sans Pro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1211271"/>
            <a:ext cx="4186812" cy="1663254"/>
          </a:xfrm>
          <a:prstGeom prst="rect">
            <a:avLst/>
          </a:prstGeom>
        </p:spPr>
      </p:pic>
      <p:pic>
        <p:nvPicPr>
          <p:cNvPr id="230402" name="Picture 2" descr="HÃ¬nh áº£nh cÃ³ liÃªn qu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797152"/>
            <a:ext cx="2736304" cy="18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4" name="Picture 4" descr="Káº¿t quáº£ hÃ¬nh áº£nh cho gan handwriting gene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08" y="3031642"/>
            <a:ext cx="2034604" cy="110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046" y="2933722"/>
            <a:ext cx="2015241" cy="752167"/>
          </a:xfrm>
          <a:prstGeom prst="rect">
            <a:avLst/>
          </a:prstGeom>
        </p:spPr>
      </p:pic>
      <p:sp>
        <p:nvSpPr>
          <p:cNvPr id="14" name="Text Box 24">
            <a:extLst>
              <a:ext uri="{FF2B5EF4-FFF2-40B4-BE49-F238E27FC236}">
                <a16:creationId xmlns:a16="http://schemas.microsoft.com/office/drawing/2014/main" id="{AA0EEF23-4949-C748-BA32-5A7FB478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370" y="852779"/>
            <a:ext cx="836327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GANs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đã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được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sử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dụng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trong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rất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nhiều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lĩnh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sz="1600" dirty="0" err="1" smtClean="0">
                <a:solidFill>
                  <a:schemeClr val="bg2"/>
                </a:solidFill>
                <a:latin typeface="Source Sans Pro" panose="020B0604020202020204" charset="0"/>
              </a:rPr>
              <a:t>vực</a:t>
            </a:r>
            <a:r>
              <a:rPr lang="en-US" altLang="ko-KR" sz="1600" dirty="0" smtClean="0">
                <a:solidFill>
                  <a:schemeClr val="bg2"/>
                </a:solidFill>
                <a:latin typeface="Source Sans Pro" panose="020B0604020202020204" charset="0"/>
              </a:rPr>
              <a:t>:</a:t>
            </a:r>
            <a:endParaRPr lang="en-US" altLang="ko-KR" sz="1600" dirty="0">
              <a:solidFill>
                <a:schemeClr val="bg2"/>
              </a:solidFill>
              <a:latin typeface="Source Sans Pro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>
            <a:off x="395288" y="719138"/>
            <a:ext cx="874871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85038" y="314325"/>
            <a:ext cx="26132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ko-KR" sz="2400" b="1" i="1" dirty="0" err="1">
                <a:solidFill>
                  <a:srgbClr val="333399"/>
                </a:solidFill>
                <a:latin typeface="Verdana" pitchFamily="34" charset="0"/>
              </a:rPr>
              <a:t>Mạng</a:t>
            </a:r>
            <a:r>
              <a:rPr lang="en-US" altLang="ko-KR" sz="2400" b="1" i="1" dirty="0">
                <a:solidFill>
                  <a:srgbClr val="333399"/>
                </a:solidFill>
                <a:latin typeface="Verdana" pitchFamily="34" charset="0"/>
              </a:rPr>
              <a:t> SRGANs</a:t>
            </a:r>
          </a:p>
        </p:txBody>
      </p:sp>
      <p:cxnSp>
        <p:nvCxnSpPr>
          <p:cNvPr id="22" name="Straight Connector 26"/>
          <p:cNvCxnSpPr>
            <a:cxnSpLocks noChangeShapeType="1"/>
          </p:cNvCxnSpPr>
          <p:nvPr/>
        </p:nvCxnSpPr>
        <p:spPr bwMode="auto">
          <a:xfrm>
            <a:off x="8072462" y="6610215"/>
            <a:ext cx="928694" cy="1588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" name="Nơi giữ chỗ cho Số hiệu Bản chiếu 3"/>
          <p:cNvSpPr txBox="1">
            <a:spLocks/>
          </p:cNvSpPr>
          <p:nvPr/>
        </p:nvSpPr>
        <p:spPr>
          <a:xfrm>
            <a:off x="6938994" y="635002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2749C-0EE4-40BC-B143-B809D2A98AF9}" type="slidenum">
              <a:rPr kumimoji="1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굴림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굴림" pitchFamily="34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1313" y="51179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06EBB-E937-844C-ACA6-E787F2E5D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90600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1F667-BB23-E446-A0C2-84F7267B7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35" y="3051943"/>
            <a:ext cx="1181348" cy="1181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4B6B8-287B-8543-A9E0-B6C8F002B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88" y="3898710"/>
            <a:ext cx="2438400" cy="2438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761244-EB2D-BF4B-8798-862015C0CD6F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2811083" y="2251283"/>
            <a:ext cx="2408989" cy="13913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B7F780-5E2E-A049-8383-6152EB713FBD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>
            <a:off x="2811083" y="3642617"/>
            <a:ext cx="2408989" cy="13913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0" name="Text Box 24">
            <a:extLst>
              <a:ext uri="{FF2B5EF4-FFF2-40B4-BE49-F238E27FC236}">
                <a16:creationId xmlns:a16="http://schemas.microsoft.com/office/drawing/2014/main" id="{ED24CAFE-A427-B243-8416-3194BDBF3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208" y="3429000"/>
            <a:ext cx="144016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Source Sans Pro" panose="020B0604020202020204" charset="0"/>
              </a:rPr>
              <a:t>NN Interpolation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7D1CF665-531A-2C45-9ACD-0F5F3C888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192" y="6350023"/>
            <a:ext cx="144016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2"/>
                </a:solidFill>
                <a:latin typeface="Source Sans Pro" panose="020B0604020202020204" charset="0"/>
              </a:rPr>
              <a:t>SRGANs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5EA563B-B909-0F43-9A66-167FA866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899428"/>
            <a:ext cx="261321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Siêu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phân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giải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ảnh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là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Source Sans Pro" panose="020B0604020202020204" charset="0"/>
              </a:rPr>
              <a:t>gì</a:t>
            </a:r>
            <a:r>
              <a:rPr lang="en-US" altLang="ko-KR" dirty="0">
                <a:solidFill>
                  <a:schemeClr val="bg2"/>
                </a:solidFill>
                <a:latin typeface="Source Sans Pro" panose="020B0604020202020204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359538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34135</TotalTime>
  <Words>1764</Words>
  <Application>Microsoft Office PowerPoint</Application>
  <PresentationFormat>Letter Paper (8.5x11 in)</PresentationFormat>
  <Paragraphs>191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굴림</vt:lpstr>
      <vt:lpstr>HY견명조</vt:lpstr>
      <vt:lpstr>Palatino Linotype</vt:lpstr>
      <vt:lpstr>Source Sans Pro</vt:lpstr>
      <vt:lpstr>Times New Roman</vt:lpstr>
      <vt:lpstr>Verdana</vt:lpstr>
      <vt:lpstr>Custom Design</vt:lpstr>
      <vt:lpstr>Visio.Drawing.11</vt:lpstr>
      <vt:lpstr>MathType 6.0 Equation</vt:lpstr>
      <vt:lpstr>Equation</vt:lpstr>
      <vt:lpstr>Nghiên cứu mô hình mạng SRGAN trong nâng cao độ phân giải ảnh và ứng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Computer 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Spline-Regularized Image Reconstruction Methods Applied to Limited-Angle Tomography</dc:title>
  <dc:creator>Van-Giang Nguyen</dc:creator>
  <cp:lastModifiedBy>Anhtus</cp:lastModifiedBy>
  <cp:revision>2944</cp:revision>
  <cp:lastPrinted>1999-07-18T06:27:43Z</cp:lastPrinted>
  <dcterms:created xsi:type="dcterms:W3CDTF">1995-06-17T23:31:02Z</dcterms:created>
  <dcterms:modified xsi:type="dcterms:W3CDTF">2019-09-23T11:10:23Z</dcterms:modified>
</cp:coreProperties>
</file>